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88"/>
  </p:notesMasterIdLst>
  <p:handoutMasterIdLst>
    <p:handoutMasterId r:id="rId89"/>
  </p:handoutMasterIdLst>
  <p:sldIdLst>
    <p:sldId id="319" r:id="rId2"/>
    <p:sldId id="312" r:id="rId3"/>
    <p:sldId id="1470" r:id="rId4"/>
    <p:sldId id="1471" r:id="rId5"/>
    <p:sldId id="308" r:id="rId6"/>
    <p:sldId id="1424" r:id="rId7"/>
    <p:sldId id="1460" r:id="rId8"/>
    <p:sldId id="1461" r:id="rId9"/>
    <p:sldId id="1425" r:id="rId10"/>
    <p:sldId id="1462" r:id="rId11"/>
    <p:sldId id="1463" r:id="rId12"/>
    <p:sldId id="1464" r:id="rId13"/>
    <p:sldId id="1465" r:id="rId14"/>
    <p:sldId id="1466" r:id="rId15"/>
    <p:sldId id="1467" r:id="rId16"/>
    <p:sldId id="1472" r:id="rId17"/>
    <p:sldId id="1426" r:id="rId18"/>
    <p:sldId id="1468" r:id="rId19"/>
    <p:sldId id="1469" r:id="rId20"/>
    <p:sldId id="1473" r:id="rId21"/>
    <p:sldId id="1474" r:id="rId22"/>
    <p:sldId id="1428" r:id="rId23"/>
    <p:sldId id="1475" r:id="rId24"/>
    <p:sldId id="1476" r:id="rId25"/>
    <p:sldId id="1477" r:id="rId26"/>
    <p:sldId id="1478" r:id="rId27"/>
    <p:sldId id="1479" r:id="rId28"/>
    <p:sldId id="1480" r:id="rId29"/>
    <p:sldId id="1427" r:id="rId30"/>
    <p:sldId id="1481" r:id="rId31"/>
    <p:sldId id="1482" r:id="rId32"/>
    <p:sldId id="1483" r:id="rId33"/>
    <p:sldId id="1492" r:id="rId34"/>
    <p:sldId id="1484" r:id="rId35"/>
    <p:sldId id="1485" r:id="rId36"/>
    <p:sldId id="1486" r:id="rId37"/>
    <p:sldId id="1487" r:id="rId38"/>
    <p:sldId id="1488" r:id="rId39"/>
    <p:sldId id="1429" r:id="rId40"/>
    <p:sldId id="1489" r:id="rId41"/>
    <p:sldId id="1493" r:id="rId42"/>
    <p:sldId id="1494" r:id="rId43"/>
    <p:sldId id="1495" r:id="rId44"/>
    <p:sldId id="1496" r:id="rId45"/>
    <p:sldId id="1497" r:id="rId46"/>
    <p:sldId id="1430" r:id="rId47"/>
    <p:sldId id="1498" r:id="rId48"/>
    <p:sldId id="1431" r:id="rId49"/>
    <p:sldId id="1499" r:id="rId50"/>
    <p:sldId id="1500" r:id="rId51"/>
    <p:sldId id="1501" r:id="rId52"/>
    <p:sldId id="1514" r:id="rId53"/>
    <p:sldId id="1515" r:id="rId54"/>
    <p:sldId id="1516" r:id="rId55"/>
    <p:sldId id="1519" r:id="rId56"/>
    <p:sldId id="1517" r:id="rId57"/>
    <p:sldId id="1432" r:id="rId58"/>
    <p:sldId id="1518" r:id="rId59"/>
    <p:sldId id="1502" r:id="rId60"/>
    <p:sldId id="1490" r:id="rId61"/>
    <p:sldId id="1491" r:id="rId62"/>
    <p:sldId id="1503" r:id="rId63"/>
    <p:sldId id="1421" r:id="rId64"/>
    <p:sldId id="1433" r:id="rId65"/>
    <p:sldId id="1520" r:id="rId66"/>
    <p:sldId id="1434" r:id="rId67"/>
    <p:sldId id="1437" r:id="rId68"/>
    <p:sldId id="1521" r:id="rId69"/>
    <p:sldId id="1522" r:id="rId70"/>
    <p:sldId id="1523" r:id="rId71"/>
    <p:sldId id="1524" r:id="rId72"/>
    <p:sldId id="1435" r:id="rId73"/>
    <p:sldId id="1525" r:id="rId74"/>
    <p:sldId id="1532" r:id="rId75"/>
    <p:sldId id="1526" r:id="rId76"/>
    <p:sldId id="1527" r:id="rId77"/>
    <p:sldId id="1528" r:id="rId78"/>
    <p:sldId id="1533" r:id="rId79"/>
    <p:sldId id="1529" r:id="rId80"/>
    <p:sldId id="1530" r:id="rId81"/>
    <p:sldId id="1531" r:id="rId82"/>
    <p:sldId id="1534" r:id="rId83"/>
    <p:sldId id="1535" r:id="rId84"/>
    <p:sldId id="1560" r:id="rId85"/>
    <p:sldId id="1536" r:id="rId86"/>
    <p:sldId id="1561" r:id="rId87"/>
  </p:sldIdLst>
  <p:sldSz cx="9144000" cy="6858000" type="screen4x3"/>
  <p:notesSz cx="6858000" cy="9144000"/>
  <p:custDataLst>
    <p:tags r:id="rId9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3B8"/>
    <a:srgbClr val="90CFDF"/>
    <a:srgbClr val="319095"/>
    <a:srgbClr val="074996"/>
    <a:srgbClr val="595959"/>
    <a:srgbClr val="4472C4"/>
    <a:srgbClr val="F30017"/>
    <a:srgbClr val="FFAFBA"/>
    <a:srgbClr val="FF7F94"/>
    <a:srgbClr val="F66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950" autoAdjust="0"/>
    <p:restoredTop sz="89414" autoAdjust="0"/>
  </p:normalViewPr>
  <p:slideViewPr>
    <p:cSldViewPr snapToGrid="0">
      <p:cViewPr varScale="1">
        <p:scale>
          <a:sx n="96" d="100"/>
          <a:sy n="96" d="100"/>
        </p:scale>
        <p:origin x="1041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gs" Target="tags/tag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82CDD52-2B46-7B49-842A-AA53AB730B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623352-C90C-D24C-B8BE-556D56966B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E3F03F-04C0-3B4C-98EF-4B591385F5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CBB3D-2EBA-9D4F-8423-81DDA5C260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6994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2A66C-1DB6-E44E-9EB9-C3C62BDEBC05}" type="datetimeFigureOut">
              <a:rPr kumimoji="1" lang="zh-CN" altLang="en-US" smtClean="0"/>
              <a:t>2023-08-20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7D336-4BC6-EE4C-BD27-9292C4CE84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7510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1815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6542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4441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9146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0572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BE567D6C-98E0-4DEF-8A74-6182ECC626BB}"/>
              </a:ext>
            </a:extLst>
          </p:cNvPr>
          <p:cNvSpPr/>
          <p:nvPr userDrawn="1"/>
        </p:nvSpPr>
        <p:spPr>
          <a:xfrm>
            <a:off x="5144516" y="6371963"/>
            <a:ext cx="1228061" cy="372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F0BFE3-E035-4DB9-A3D2-B8F99D35F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843" y="1130301"/>
            <a:ext cx="5334121" cy="217731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lnSpc>
                <a:spcPct val="120000"/>
              </a:lnSpc>
              <a:defRPr sz="33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F0F1B1-16C1-47F5-83C1-E23FF7DB0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457" y="3307615"/>
            <a:ext cx="5344508" cy="5084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4" name="文本占位符 113">
            <a:extLst>
              <a:ext uri="{FF2B5EF4-FFF2-40B4-BE49-F238E27FC236}">
                <a16:creationId xmlns:a16="http://schemas.microsoft.com/office/drawing/2014/main" id="{1D042017-EA01-0746-A58F-259DD19AD3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2457" y="4102632"/>
            <a:ext cx="5319713" cy="203146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B266384C-2791-0F43-9817-F81B103A739A}"/>
              </a:ext>
            </a:extLst>
          </p:cNvPr>
          <p:cNvSpPr/>
          <p:nvPr userDrawn="1"/>
        </p:nvSpPr>
        <p:spPr>
          <a:xfrm>
            <a:off x="9010520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AD8D2358-BAA6-4DCB-8F50-C483277FD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"/>
                    </a14:imgEffect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91" y="3307615"/>
            <a:ext cx="1777868" cy="1907934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66B964F-49E7-464C-91A8-5BC6EE9B501C}"/>
              </a:ext>
            </a:extLst>
          </p:cNvPr>
          <p:cNvSpPr/>
          <p:nvPr userDrawn="1"/>
        </p:nvSpPr>
        <p:spPr>
          <a:xfrm>
            <a:off x="1" y="0"/>
            <a:ext cx="6372576" cy="1047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6AFDF3-2EF5-4164-84E3-0E702C77CCA8}"/>
              </a:ext>
            </a:extLst>
          </p:cNvPr>
          <p:cNvSpPr/>
          <p:nvPr userDrawn="1"/>
        </p:nvSpPr>
        <p:spPr>
          <a:xfrm>
            <a:off x="5700686" y="754851"/>
            <a:ext cx="567093" cy="18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F3EA38-E8BD-4561-A872-5E65122F6F34}"/>
              </a:ext>
            </a:extLst>
          </p:cNvPr>
          <p:cNvSpPr/>
          <p:nvPr userDrawn="1"/>
        </p:nvSpPr>
        <p:spPr>
          <a:xfrm>
            <a:off x="5237018" y="6177519"/>
            <a:ext cx="1083411" cy="243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占位符 7">
            <a:extLst>
              <a:ext uri="{FF2B5EF4-FFF2-40B4-BE49-F238E27FC236}">
                <a16:creationId xmlns:a16="http://schemas.microsoft.com/office/drawing/2014/main" id="{1D366FF6-F4E4-4D2C-AAF8-F80B2CC51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1127" y="0"/>
            <a:ext cx="3058667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sp>
        <p:nvSpPr>
          <p:cNvPr id="230" name="任意形状 229">
            <a:extLst>
              <a:ext uri="{FF2B5EF4-FFF2-40B4-BE49-F238E27FC236}">
                <a16:creationId xmlns:a16="http://schemas.microsoft.com/office/drawing/2014/main" id="{871B02A7-EF6F-134C-B920-6B76573B7D8C}"/>
              </a:ext>
            </a:extLst>
          </p:cNvPr>
          <p:cNvSpPr/>
          <p:nvPr userDrawn="1"/>
        </p:nvSpPr>
        <p:spPr>
          <a:xfrm>
            <a:off x="5859407" y="-86497"/>
            <a:ext cx="3202595" cy="7027086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B583EDF-1FB2-46BF-8E0F-F37E0204822B}"/>
              </a:ext>
            </a:extLst>
          </p:cNvPr>
          <p:cNvGrpSpPr/>
          <p:nvPr userDrawn="1"/>
        </p:nvGrpSpPr>
        <p:grpSpPr>
          <a:xfrm>
            <a:off x="-1870807" y="111771"/>
            <a:ext cx="7939086" cy="968457"/>
            <a:chOff x="-1870807" y="111771"/>
            <a:chExt cx="7939086" cy="96845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CF5262D-E87E-47DF-8AC6-2D6253A145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0" y="11177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8" name="副标题 2">
              <a:extLst>
                <a:ext uri="{FF2B5EF4-FFF2-40B4-BE49-F238E27FC236}">
                  <a16:creationId xmlns:a16="http://schemas.microsoft.com/office/drawing/2014/main" id="{CCCC069B-DAD5-4877-9C2E-ED970B23F34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1870807" y="571776"/>
              <a:ext cx="7939086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30722" name="Picture 2">
              <a:extLst>
                <a:ext uri="{FF2B5EF4-FFF2-40B4-BE49-F238E27FC236}">
                  <a16:creationId xmlns:a16="http://schemas.microsoft.com/office/drawing/2014/main" id="{9D39FAD1-1AE4-4DB0-BA47-7E24A7685EE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962" y="207266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" name="图片 19" descr="图片包含 动物, 黑暗, 飞行, 亮&#10;&#10;描述已自动生成">
            <a:extLst>
              <a:ext uri="{FF2B5EF4-FFF2-40B4-BE49-F238E27FC236}">
                <a16:creationId xmlns:a16="http://schemas.microsoft.com/office/drawing/2014/main" id="{2F5046F9-E527-46F5-BE1C-8543AD17A2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27502" r="27709" b="25335"/>
          <a:stretch/>
        </p:blipFill>
        <p:spPr>
          <a:xfrm rot="20969388" flipH="1">
            <a:off x="6161032" y="3524728"/>
            <a:ext cx="2636515" cy="2783574"/>
          </a:xfrm>
          <a:prstGeom prst="rect">
            <a:avLst/>
          </a:prstGeom>
        </p:spPr>
      </p:pic>
      <p:pic>
        <p:nvPicPr>
          <p:cNvPr id="21" name="图片 20" descr="图片包含 飞行, 户外, 动物, 黑暗&#10;&#10;描述已自动生成">
            <a:extLst>
              <a:ext uri="{FF2B5EF4-FFF2-40B4-BE49-F238E27FC236}">
                <a16:creationId xmlns:a16="http://schemas.microsoft.com/office/drawing/2014/main" id="{FCF49223-7BE9-43B8-9D8D-6E1EB5F05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 flipH="1">
            <a:off x="7636995" y="3008504"/>
            <a:ext cx="1133845" cy="68425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9AC23E-7C79-4710-9879-1BB72171B47F}"/>
              </a:ext>
            </a:extLst>
          </p:cNvPr>
          <p:cNvSpPr/>
          <p:nvPr userDrawn="1"/>
        </p:nvSpPr>
        <p:spPr>
          <a:xfrm>
            <a:off x="24206" y="63324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BF335F7-E8D0-423F-8AC5-730B2C87BC20}"/>
              </a:ext>
            </a:extLst>
          </p:cNvPr>
          <p:cNvSpPr/>
          <p:nvPr userDrawn="1"/>
        </p:nvSpPr>
        <p:spPr>
          <a:xfrm>
            <a:off x="897742" y="195452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56657" y="152481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1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1A2EB76-5181-4BF6-959D-25A67C426BF1}"/>
              </a:ext>
            </a:extLst>
          </p:cNvPr>
          <p:cNvSpPr/>
          <p:nvPr userDrawn="1"/>
        </p:nvSpPr>
        <p:spPr>
          <a:xfrm>
            <a:off x="2751644" y="-30098"/>
            <a:ext cx="6392356" cy="61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0AF157-135E-5B48-83D7-67D478F83CDC}"/>
              </a:ext>
            </a:extLst>
          </p:cNvPr>
          <p:cNvSpPr/>
          <p:nvPr userDrawn="1"/>
        </p:nvSpPr>
        <p:spPr>
          <a:xfrm>
            <a:off x="-9485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B99CD373-9A19-B145-9F82-758C4568C2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164064" y="0"/>
            <a:ext cx="3072872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9CD7EF8E-C973-F549-8D89-2BDFF14D89D4}"/>
              </a:ext>
            </a:extLst>
          </p:cNvPr>
          <p:cNvSpPr/>
          <p:nvPr userDrawn="1"/>
        </p:nvSpPr>
        <p:spPr>
          <a:xfrm flipH="1">
            <a:off x="73524" y="-98854"/>
            <a:ext cx="3249529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占位符 7">
            <a:extLst>
              <a:ext uri="{FF2B5EF4-FFF2-40B4-BE49-F238E27FC236}">
                <a16:creationId xmlns:a16="http://schemas.microsoft.com/office/drawing/2014/main" id="{183BAD50-F315-4439-9DD3-78F8DF3056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4303" y="-90722"/>
            <a:ext cx="3139863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A3AD8D2-F0CE-48FE-BE13-EE6B8336F6D6}"/>
              </a:ext>
            </a:extLst>
          </p:cNvPr>
          <p:cNvGrpSpPr/>
          <p:nvPr userDrawn="1"/>
        </p:nvGrpSpPr>
        <p:grpSpPr>
          <a:xfrm>
            <a:off x="5627500" y="179918"/>
            <a:ext cx="3352436" cy="946076"/>
            <a:chOff x="5639533" y="1"/>
            <a:chExt cx="3352436" cy="94607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4531A01-D111-44DD-8AF7-3F424DBBC1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4354" y="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3" name="副标题 2">
              <a:extLst>
                <a:ext uri="{FF2B5EF4-FFF2-40B4-BE49-F238E27FC236}">
                  <a16:creationId xmlns:a16="http://schemas.microsoft.com/office/drawing/2014/main" id="{5DB67CCF-68D1-4AC3-9150-7810CD924B4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39533" y="437625"/>
              <a:ext cx="2460780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BE194255-7866-41D0-84E5-16D7F9A7D8C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963" y="157391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D9AAE59-04CF-47BD-ACA1-8373D368E8D4}"/>
              </a:ext>
            </a:extLst>
          </p:cNvPr>
          <p:cNvSpPr/>
          <p:nvPr userDrawn="1"/>
        </p:nvSpPr>
        <p:spPr>
          <a:xfrm>
            <a:off x="4954386" y="5619404"/>
            <a:ext cx="4164218" cy="1238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32248DD-EB20-4BE9-A420-0B9189567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2" t="30239" r="23487" b="22840"/>
          <a:stretch>
            <a:fillRect/>
          </a:stretch>
        </p:blipFill>
        <p:spPr>
          <a:xfrm>
            <a:off x="305699" y="4304781"/>
            <a:ext cx="2957039" cy="1673513"/>
          </a:xfrm>
          <a:prstGeom prst="rect">
            <a:avLst/>
          </a:prstGeom>
          <a:noFill/>
        </p:spPr>
      </p:pic>
      <p:pic>
        <p:nvPicPr>
          <p:cNvPr id="16" name="图片 15" descr="图片包含 飞行, 户外, 动物, 黑暗&#10;&#10;描述已自动生成">
            <a:extLst>
              <a:ext uri="{FF2B5EF4-FFF2-40B4-BE49-F238E27FC236}">
                <a16:creationId xmlns:a16="http://schemas.microsoft.com/office/drawing/2014/main" id="{D8717597-520A-4226-9D65-FC4A60A2D4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>
            <a:off x="281424" y="3429002"/>
            <a:ext cx="1163230" cy="684253"/>
          </a:xfrm>
          <a:prstGeom prst="rect">
            <a:avLst/>
          </a:prstGeom>
        </p:spPr>
      </p:pic>
      <p:sp>
        <p:nvSpPr>
          <p:cNvPr id="17" name="Oval 14">
            <a:extLst>
              <a:ext uri="{FF2B5EF4-FFF2-40B4-BE49-F238E27FC236}">
                <a16:creationId xmlns:a16="http://schemas.microsoft.com/office/drawing/2014/main" id="{6BA6CDC1-33D2-430C-97F4-0E88C1774BD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5821486" y="1088508"/>
            <a:ext cx="3248990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35631-D04C-49C3-B132-D9762499C6BF}"/>
              </a:ext>
            </a:extLst>
          </p:cNvPr>
          <p:cNvSpPr/>
          <p:nvPr userDrawn="1"/>
        </p:nvSpPr>
        <p:spPr>
          <a:xfrm>
            <a:off x="4796458" y="80849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7C224FF-63B6-4A73-AC04-7B7E2C0637FC}"/>
              </a:ext>
            </a:extLst>
          </p:cNvPr>
          <p:cNvSpPr/>
          <p:nvPr userDrawn="1"/>
        </p:nvSpPr>
        <p:spPr>
          <a:xfrm>
            <a:off x="4490732" y="273234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892954" y="179063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9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720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8A2B693D-DA74-418B-B434-4DF788C9A567}"/>
              </a:ext>
            </a:extLst>
          </p:cNvPr>
          <p:cNvSpPr txBox="1"/>
          <p:nvPr userDrawn="1"/>
        </p:nvSpPr>
        <p:spPr>
          <a:xfrm>
            <a:off x="0" y="54647"/>
            <a:ext cx="2840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数学建模算法与应用</a:t>
            </a:r>
          </a:p>
        </p:txBody>
      </p:sp>
      <p:sp>
        <p:nvSpPr>
          <p:cNvPr id="12" name="Oval 14">
            <a:extLst>
              <a:ext uri="{FF2B5EF4-FFF2-40B4-BE49-F238E27FC236}">
                <a16:creationId xmlns:a16="http://schemas.microsoft.com/office/drawing/2014/main" id="{1EF86223-594F-4CC2-8E15-C5D4707F8FE3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6286500" y="6427214"/>
            <a:ext cx="2759642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ABC3D8D-3DDA-42A5-AF31-9C008BB42B74}"/>
              </a:ext>
            </a:extLst>
          </p:cNvPr>
          <p:cNvCxnSpPr>
            <a:cxnSpLocks/>
          </p:cNvCxnSpPr>
          <p:nvPr userDrawn="1"/>
        </p:nvCxnSpPr>
        <p:spPr>
          <a:xfrm>
            <a:off x="30336" y="475271"/>
            <a:ext cx="9113664" cy="0"/>
          </a:xfrm>
          <a:prstGeom prst="line">
            <a:avLst/>
          </a:prstGeom>
          <a:ln w="28575">
            <a:solidFill>
              <a:srgbClr val="029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燕尾形 16">
            <a:extLst>
              <a:ext uri="{FF2B5EF4-FFF2-40B4-BE49-F238E27FC236}">
                <a16:creationId xmlns:a16="http://schemas.microsoft.com/office/drawing/2014/main" id="{A91E8CED-F193-478D-9B6E-D8607DC7D7B2}"/>
              </a:ext>
            </a:extLst>
          </p:cNvPr>
          <p:cNvSpPr/>
          <p:nvPr userDrawn="1"/>
        </p:nvSpPr>
        <p:spPr>
          <a:xfrm>
            <a:off x="2366957" y="-2421"/>
            <a:ext cx="509912" cy="496197"/>
          </a:xfrm>
          <a:prstGeom prst="chevron">
            <a:avLst/>
          </a:prstGeom>
          <a:solidFill>
            <a:srgbClr val="029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35F13E-C386-47E8-9846-CC5F6E9A12F9}"/>
              </a:ext>
            </a:extLst>
          </p:cNvPr>
          <p:cNvSpPr txBox="1"/>
          <p:nvPr/>
        </p:nvSpPr>
        <p:spPr>
          <a:xfrm>
            <a:off x="-2121570" y="6447044"/>
            <a:ext cx="11161240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航空基础学院数学教研室</a:t>
            </a:r>
          </a:p>
        </p:txBody>
      </p:sp>
      <p:sp>
        <p:nvSpPr>
          <p:cNvPr id="10" name="燕尾形 16">
            <a:extLst>
              <a:ext uri="{FF2B5EF4-FFF2-40B4-BE49-F238E27FC236}">
                <a16:creationId xmlns:a16="http://schemas.microsoft.com/office/drawing/2014/main" id="{49DD24C2-B807-4A6B-90A3-45C6D574A779}"/>
              </a:ext>
            </a:extLst>
          </p:cNvPr>
          <p:cNvSpPr/>
          <p:nvPr userDrawn="1"/>
        </p:nvSpPr>
        <p:spPr>
          <a:xfrm>
            <a:off x="2679861" y="-8012"/>
            <a:ext cx="509912" cy="477713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92B5AC-ED1F-4148-BE33-23CE7FE2F931}"/>
              </a:ext>
            </a:extLst>
          </p:cNvPr>
          <p:cNvSpPr txBox="1"/>
          <p:nvPr userDrawn="1"/>
        </p:nvSpPr>
        <p:spPr>
          <a:xfrm>
            <a:off x="5741377" y="48998"/>
            <a:ext cx="3399091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章  插值与拟合</a:t>
            </a:r>
            <a:endParaRPr lang="zh-CN" altLang="en-US" sz="1800" b="1" dirty="0">
              <a:solidFill>
                <a:srgbClr val="40404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5E2CC82-59A9-4C6E-BC38-8A42E3210C93}"/>
              </a:ext>
            </a:extLst>
          </p:cNvPr>
          <p:cNvSpPr/>
          <p:nvPr userDrawn="1"/>
        </p:nvSpPr>
        <p:spPr>
          <a:xfrm>
            <a:off x="6217920" y="6483096"/>
            <a:ext cx="2926080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FD5F623E-C890-4BFF-A391-19C23CB60900}"/>
              </a:ext>
            </a:extLst>
          </p:cNvPr>
          <p:cNvSpPr txBox="1"/>
          <p:nvPr userDrawn="1"/>
        </p:nvSpPr>
        <p:spPr>
          <a:xfrm>
            <a:off x="7937492" y="6472889"/>
            <a:ext cx="1072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452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16" r:id="rId2"/>
    <p:sldLayoutId id="2147483717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19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11" userDrawn="1">
          <p15:clr>
            <a:srgbClr val="F26B43"/>
          </p15:clr>
        </p15:guide>
        <p15:guide id="4" pos="5449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7" orient="horz" pos="3929" userDrawn="1">
          <p15:clr>
            <a:srgbClr val="F26B43"/>
          </p15:clr>
        </p15:guide>
        <p15:guide id="8" orient="horz" pos="4020" userDrawn="1">
          <p15:clr>
            <a:srgbClr val="F26B43"/>
          </p15:clr>
        </p15:guide>
        <p15:guide id="9" pos="2030" userDrawn="1">
          <p15:clr>
            <a:srgbClr val="F26B43"/>
          </p15:clr>
        </p15:guide>
        <p15:guide id="10" pos="3731" userDrawn="1">
          <p15:clr>
            <a:srgbClr val="F26B43"/>
          </p15:clr>
        </p15:guide>
        <p15:guide id="11" pos="380" userDrawn="1">
          <p15:clr>
            <a:srgbClr val="F26B43"/>
          </p15:clr>
        </p15:guide>
        <p15:guide id="12" pos="538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package" Target="../embeddings/Microsoft_Word_Document8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emf"/><Relationship Id="rId4" Type="http://schemas.openxmlformats.org/officeDocument/2006/relationships/package" Target="../embeddings/Microsoft_Word_Document9.docx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package" Target="../embeddings/Microsoft_Word_Document10.docx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package" Target="../embeddings/Microsoft_Word_Document11.docx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package" Target="../embeddings/Microsoft_Word_Document12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emf"/><Relationship Id="rId4" Type="http://schemas.openxmlformats.org/officeDocument/2006/relationships/package" Target="../embeddings/Microsoft_Word_Document13.docx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Word_Document14.docx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Word_Document15.docx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package" Target="../embeddings/Microsoft_Word_Document16.docx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package" Target="../embeddings/Microsoft_Word_Document17.docx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package" Target="../embeddings/Microsoft_Word_Document18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emf"/><Relationship Id="rId4" Type="http://schemas.openxmlformats.org/officeDocument/2006/relationships/package" Target="../embeddings/Microsoft_Word_Document19.docx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package" Target="../embeddings/Microsoft_Word_Document20.docx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package" Target="../embeddings/Microsoft_Word_Document21.docx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package" Target="../embeddings/Microsoft_Word_Document22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emf"/><Relationship Id="rId4" Type="http://schemas.openxmlformats.org/officeDocument/2006/relationships/package" Target="../embeddings/Microsoft_Word_Document23.docx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package" Target="../embeddings/Microsoft_Word_Document24.docx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package" Target="../embeddings/Microsoft_Word_Document25.docx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package" Target="../embeddings/Microsoft_Word_Document26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emf"/><Relationship Id="rId4" Type="http://schemas.openxmlformats.org/officeDocument/2006/relationships/package" Target="../embeddings/Microsoft_Word_Document27.docx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package" Target="../embeddings/Microsoft_Word_Document28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emf"/><Relationship Id="rId4" Type="http://schemas.openxmlformats.org/officeDocument/2006/relationships/package" Target="../embeddings/Microsoft_Word_Document29.docx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package" Target="../embeddings/Microsoft_Word_Document30.docx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package" Target="../embeddings/Microsoft_Word_Document31.docx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emf"/><Relationship Id="rId4" Type="http://schemas.openxmlformats.org/officeDocument/2006/relationships/package" Target="../embeddings/Microsoft_Word_Document1.docx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package" Target="../embeddings/Microsoft_Word_Document32.docx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package" Target="../embeddings/Microsoft_Word_Document33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emf"/><Relationship Id="rId4" Type="http://schemas.openxmlformats.org/officeDocument/2006/relationships/package" Target="../embeddings/Microsoft_Word_Document34.docx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package" Target="../embeddings/Microsoft_Word_Document35.docx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package" Target="../embeddings/Microsoft_Word_Document36.docx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package" Target="../embeddings/Microsoft_Word_Document37.docx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package" Target="../embeddings/Microsoft_Word_Document38.docx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package" Target="../embeddings/Microsoft_Word_Document39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emf"/><Relationship Id="rId4" Type="http://schemas.openxmlformats.org/officeDocument/2006/relationships/package" Target="../embeddings/Microsoft_Word_Document40.docx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package" Target="../embeddings/Microsoft_Word_Document41.docx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package" Target="../embeddings/Microsoft_Word_Document42.docx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Word_Document2.docx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package" Target="../embeddings/Microsoft_Word_Document43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emf"/><Relationship Id="rId4" Type="http://schemas.openxmlformats.org/officeDocument/2006/relationships/package" Target="../embeddings/Microsoft_Word_Document44.docx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package" Target="../embeddings/Microsoft_Word_Document45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emf"/><Relationship Id="rId4" Type="http://schemas.openxmlformats.org/officeDocument/2006/relationships/package" Target="../embeddings/Microsoft_Word_Document46.docx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package" Target="../embeddings/Microsoft_Word_Document47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emf"/><Relationship Id="rId4" Type="http://schemas.openxmlformats.org/officeDocument/2006/relationships/package" Target="../embeddings/Microsoft_Word_Document48.docx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package" Target="../embeddings/Microsoft_Word_Document49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emf"/><Relationship Id="rId4" Type="http://schemas.openxmlformats.org/officeDocument/2006/relationships/package" Target="../embeddings/Microsoft_Word_Document50.docx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7" Type="http://schemas.openxmlformats.org/officeDocument/2006/relationships/image" Target="../media/image62.emf"/><Relationship Id="rId2" Type="http://schemas.openxmlformats.org/officeDocument/2006/relationships/package" Target="../embeddings/Microsoft_Word_Document51.docx"/><Relationship Id="rId1" Type="http://schemas.openxmlformats.org/officeDocument/2006/relationships/slideLayout" Target="../slideLayouts/slideLayout4.xml"/><Relationship Id="rId6" Type="http://schemas.openxmlformats.org/officeDocument/2006/relationships/package" Target="../embeddings/Microsoft_Word_Document53.docx"/><Relationship Id="rId5" Type="http://schemas.openxmlformats.org/officeDocument/2006/relationships/image" Target="../media/image61.emf"/><Relationship Id="rId4" Type="http://schemas.openxmlformats.org/officeDocument/2006/relationships/package" Target="../embeddings/Microsoft_Word_Document52.docx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package" Target="../embeddings/Microsoft_Word_Document54.docx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5.docx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package" Target="../embeddings/Microsoft_Word_Document56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emf"/><Relationship Id="rId4" Type="http://schemas.openxmlformats.org/officeDocument/2006/relationships/package" Target="../embeddings/Microsoft_Word_Document57.docx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package" Target="../embeddings/Microsoft_Word_Document58.docx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package" Target="../embeddings/Microsoft_Word_Document59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emf"/><Relationship Id="rId4" Type="http://schemas.openxmlformats.org/officeDocument/2006/relationships/package" Target="../embeddings/Microsoft_Word_Document60.docx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package" Target="../embeddings/Microsoft_Word_Document61.docx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package" Target="../embeddings/Microsoft_Word_Document62.docx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package" Target="../embeddings/Microsoft_Word_Document63.docx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package" Target="../embeddings/Microsoft_Word_Document64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emf"/><Relationship Id="rId4" Type="http://schemas.openxmlformats.org/officeDocument/2006/relationships/package" Target="../embeddings/Microsoft_Word_Document65.docx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package" Target="../embeddings/Microsoft_Word_Document66.docx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package" Target="../embeddings/Microsoft_Word_Document67.docx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package" Target="../embeddings/Microsoft_Word_Document68.docx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package" Target="../embeddings/Microsoft_Word_Document69.docx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package" Target="../embeddings/Microsoft_Word_Document70.docx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package" Target="../embeddings/Microsoft_Word_Document71.docx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package" Target="../embeddings/Microsoft_Word_Document72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2.emf"/><Relationship Id="rId4" Type="http://schemas.openxmlformats.org/officeDocument/2006/relationships/package" Target="../embeddings/Microsoft_Word_Document73.docx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package" Target="../embeddings/Microsoft_Word_Document74.docx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package" Target="../embeddings/Microsoft_Word_Document75.docx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6.docx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package" Target="../embeddings/Microsoft_Word_Document77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7.emf"/><Relationship Id="rId4" Type="http://schemas.openxmlformats.org/officeDocument/2006/relationships/package" Target="../embeddings/Microsoft_Word_Document78.docx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package" Target="../embeddings/Microsoft_Word_Document79.docx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package" Target="../embeddings/Microsoft_Word_Document80.docx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package" Target="../embeddings/Microsoft_Word_Document81.docx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package" Target="../embeddings/Microsoft_Word_Document82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2.emf"/><Relationship Id="rId4" Type="http://schemas.openxmlformats.org/officeDocument/2006/relationships/package" Target="../embeddings/Microsoft_Word_Document83.docx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package" Target="../embeddings/Microsoft_Word_Document4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emf"/><Relationship Id="rId4" Type="http://schemas.openxmlformats.org/officeDocument/2006/relationships/package" Target="../embeddings/Microsoft_Word_Document5.docx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package" Target="../embeddings/Microsoft_Word_Document84.docx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package" Target="../embeddings/Microsoft_Word_Document85.docx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6.docx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package" Target="../embeddings/Microsoft_Word_Document87.docx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package" Target="../embeddings/Microsoft_Word_Document88.docx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package" Target="../embeddings/Microsoft_Word_Document89.docx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package" Target="../embeddings/Microsoft_Word_Document90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0.emf"/><Relationship Id="rId4" Type="http://schemas.openxmlformats.org/officeDocument/2006/relationships/package" Target="../embeddings/Microsoft_Word_Document91.docx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package" Target="../embeddings/Microsoft_Word_Document92.docx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package" Target="../embeddings/Microsoft_Word_Document6.docx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package" Target="../embeddings/Microsoft_Word_Document93.docx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package" Target="../embeddings/Microsoft_Word_Document94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4.emf"/><Relationship Id="rId4" Type="http://schemas.openxmlformats.org/officeDocument/2006/relationships/package" Target="../embeddings/Microsoft_Word_Document95.docx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package" Target="../embeddings/Microsoft_Word_Document96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6.emf"/><Relationship Id="rId4" Type="http://schemas.openxmlformats.org/officeDocument/2006/relationships/package" Target="../embeddings/Microsoft_Word_Document97.docx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package" Target="../embeddings/Microsoft_Word_Document98.docx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package" Target="../embeddings/Microsoft_Word_Document99.docx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package" Target="../embeddings/Microsoft_Word_Document7.docx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9">
            <a:extLst>
              <a:ext uri="{FF2B5EF4-FFF2-40B4-BE49-F238E27FC236}">
                <a16:creationId xmlns:a16="http://schemas.microsoft.com/office/drawing/2014/main" id="{09073DB5-2152-4F2C-8FE7-11699B4E67A9}"/>
              </a:ext>
            </a:extLst>
          </p:cNvPr>
          <p:cNvSpPr txBox="1"/>
          <p:nvPr/>
        </p:nvSpPr>
        <p:spPr>
          <a:xfrm>
            <a:off x="1790322" y="1518758"/>
            <a:ext cx="1915875" cy="923314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</a:t>
            </a:r>
            <a:r>
              <a:rPr lang="en-US" altLang="zh-CN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5</a:t>
            </a:r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章</a:t>
            </a:r>
            <a:endParaRPr lang="zh-CN" altLang="en-US" sz="5400" dirty="0">
              <a:solidFill>
                <a:srgbClr val="4472C4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DC2954-D90A-460B-8EE6-0E8298F94365}"/>
              </a:ext>
            </a:extLst>
          </p:cNvPr>
          <p:cNvSpPr/>
          <p:nvPr/>
        </p:nvSpPr>
        <p:spPr>
          <a:xfrm>
            <a:off x="1287188" y="2719977"/>
            <a:ext cx="3134157" cy="800203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/>
            <a:r>
              <a:rPr lang="zh-CN" altLang="en-US" sz="4600" b="1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插值与拟合</a:t>
            </a:r>
            <a:endParaRPr lang="zh-CN" altLang="en-US" sz="4600" b="1" dirty="0">
              <a:solidFill>
                <a:srgbClr val="4472C4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7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3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2676132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5480590"/>
              </p:ext>
            </p:extLst>
          </p:nvPr>
        </p:nvGraphicFramePr>
        <p:xfrm>
          <a:off x="585601" y="2668961"/>
          <a:ext cx="7861300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4058861" progId="Word.Document.12">
                  <p:embed/>
                </p:oleObj>
              </mc:Choice>
              <mc:Fallback>
                <p:oleObj name="Document" r:id="rId4" imgW="8129635" imgH="4058861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5601" y="2668961"/>
                        <a:ext cx="7861300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188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4218901"/>
              </p:ext>
            </p:extLst>
          </p:nvPr>
        </p:nvGraphicFramePr>
        <p:xfrm>
          <a:off x="531813" y="804863"/>
          <a:ext cx="7861300" cy="498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154264" progId="Word.Document.12">
                  <p:embed/>
                </p:oleObj>
              </mc:Choice>
              <mc:Fallback>
                <p:oleObj name="Document" r:id="rId2" imgW="8129635" imgH="515426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981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596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9159241"/>
              </p:ext>
            </p:extLst>
          </p:nvPr>
        </p:nvGraphicFramePr>
        <p:xfrm>
          <a:off x="531813" y="804863"/>
          <a:ext cx="7861300" cy="458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57671" progId="Word.Document.12">
                  <p:embed/>
                </p:oleObj>
              </mc:Choice>
              <mc:Fallback>
                <p:oleObj name="Document" r:id="rId2" imgW="8129635" imgH="4757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586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376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4735720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3129178"/>
              </p:ext>
            </p:extLst>
          </p:nvPr>
        </p:nvGraphicFramePr>
        <p:xfrm>
          <a:off x="641350" y="2077291"/>
          <a:ext cx="7861300" cy="420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4361078" progId="Word.Document.12">
                  <p:embed/>
                </p:oleObj>
              </mc:Choice>
              <mc:Fallback>
                <p:oleObj name="Document" r:id="rId4" imgW="8129635" imgH="4361078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1350" y="2077291"/>
                        <a:ext cx="7861300" cy="420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625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114229"/>
              </p:ext>
            </p:extLst>
          </p:nvPr>
        </p:nvGraphicFramePr>
        <p:xfrm>
          <a:off x="531813" y="804863"/>
          <a:ext cx="7861300" cy="333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452625" progId="Word.Document.12">
                  <p:embed/>
                </p:oleObj>
              </mc:Choice>
              <mc:Fallback>
                <p:oleObj name="Document" r:id="rId2" imgW="8129635" imgH="345262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330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233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2869801"/>
              </p:ext>
            </p:extLst>
          </p:nvPr>
        </p:nvGraphicFramePr>
        <p:xfrm>
          <a:off x="533400" y="804863"/>
          <a:ext cx="7783513" cy="278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4863"/>
                        <a:ext cx="7783513" cy="2787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832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761066" y="899512"/>
            <a:ext cx="74075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clc, clear</a:t>
            </a:r>
            <a:endParaRPr lang="zh-CN" altLang="zh-CN" sz="2800"/>
          </a:p>
          <a:p>
            <a:r>
              <a:rPr lang="en-US" altLang="zh-CN" sz="2800" b="1"/>
              <a:t>x0=[1:6]'; y0=[16, 18, 21, 17, 15, 12]';</a:t>
            </a:r>
            <a:endParaRPr lang="zh-CN" altLang="zh-CN" sz="2800"/>
          </a:p>
          <a:p>
            <a:r>
              <a:rPr lang="en-US" altLang="zh-CN" sz="2800" b="1"/>
              <a:t>A=vander(x0), p=A\y0</a:t>
            </a:r>
            <a:endParaRPr lang="zh-CN" altLang="zh-CN" sz="2800"/>
          </a:p>
          <a:p>
            <a:r>
              <a:rPr lang="en-US" altLang="zh-CN" sz="2800" b="1"/>
              <a:t>x=[1.5, 2.6];</a:t>
            </a:r>
            <a:endParaRPr lang="zh-CN" altLang="zh-CN" sz="2800"/>
          </a:p>
          <a:p>
            <a:r>
              <a:rPr lang="en-US" altLang="zh-CN" sz="2800" b="1"/>
              <a:t>yh=polyval(p,x)  %</a:t>
            </a:r>
            <a:r>
              <a:rPr lang="zh-CN" altLang="zh-CN" sz="2800" b="1"/>
              <a:t>求估计值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127549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9980770"/>
              </p:ext>
            </p:extLst>
          </p:nvPr>
        </p:nvGraphicFramePr>
        <p:xfrm>
          <a:off x="538162" y="1418571"/>
          <a:ext cx="8067675" cy="586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947089" progId="Word.Document.12">
                  <p:embed/>
                </p:oleObj>
              </mc:Choice>
              <mc:Fallback>
                <p:oleObj name="Document" r:id="rId2" imgW="8153322" imgH="5947089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2" y="1418571"/>
                        <a:ext cx="8067675" cy="586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8019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zh-CN" sz="3600" b="1">
                <a:solidFill>
                  <a:srgbClr val="0293B8"/>
                </a:solidFill>
              </a:rPr>
              <a:t>拉格朗日插值方法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31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4322902"/>
              </p:ext>
            </p:extLst>
          </p:nvPr>
        </p:nvGraphicFramePr>
        <p:xfrm>
          <a:off x="538163" y="806450"/>
          <a:ext cx="7893050" cy="3738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65428" progId="Word.Document.12">
                  <p:embed/>
                </p:oleObj>
              </mc:Choice>
              <mc:Fallback>
                <p:oleObj name="Document" r:id="rId2" imgW="8129635" imgH="386542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3738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439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2863663"/>
              </p:ext>
            </p:extLst>
          </p:nvPr>
        </p:nvGraphicFramePr>
        <p:xfrm>
          <a:off x="538163" y="806450"/>
          <a:ext cx="7893050" cy="282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282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6597759"/>
              </p:ext>
            </p:extLst>
          </p:nvPr>
        </p:nvGraphicFramePr>
        <p:xfrm>
          <a:off x="536576" y="2218532"/>
          <a:ext cx="7894637" cy="282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6576" y="2218532"/>
                        <a:ext cx="7894637" cy="2824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55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5308C7BE-2642-4736-9E33-AF112EB4DA35}"/>
              </a:ext>
            </a:extLst>
          </p:cNvPr>
          <p:cNvSpPr/>
          <p:nvPr/>
        </p:nvSpPr>
        <p:spPr>
          <a:xfrm>
            <a:off x="4164449" y="1260414"/>
            <a:ext cx="34237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32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25" name="标题层">
            <a:extLst>
              <a:ext uri="{FF2B5EF4-FFF2-40B4-BE49-F238E27FC236}">
                <a16:creationId xmlns:a16="http://schemas.microsoft.com/office/drawing/2014/main" id="{289EE185-15D4-49EA-AEB9-3FFA96A3DE44}"/>
              </a:ext>
            </a:extLst>
          </p:cNvPr>
          <p:cNvSpPr txBox="1"/>
          <p:nvPr/>
        </p:nvSpPr>
        <p:spPr bwMode="auto">
          <a:xfrm>
            <a:off x="3599648" y="1957062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8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28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18FAC01-9E0B-4A9C-89F8-46B2593347C3}"/>
              </a:ext>
            </a:extLst>
          </p:cNvPr>
          <p:cNvCxnSpPr/>
          <p:nvPr/>
        </p:nvCxnSpPr>
        <p:spPr>
          <a:xfrm>
            <a:off x="4478620" y="202766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7" name="标题层">
            <a:extLst>
              <a:ext uri="{FF2B5EF4-FFF2-40B4-BE49-F238E27FC236}">
                <a16:creationId xmlns:a16="http://schemas.microsoft.com/office/drawing/2014/main" id="{51938E92-37AE-4E13-A2FF-6393A85AC71B}"/>
              </a:ext>
            </a:extLst>
          </p:cNvPr>
          <p:cNvSpPr txBox="1"/>
          <p:nvPr/>
        </p:nvSpPr>
        <p:spPr bwMode="auto">
          <a:xfrm>
            <a:off x="4569888" y="1957062"/>
            <a:ext cx="7054567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插值方法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标题层">
            <a:extLst>
              <a:ext uri="{FF2B5EF4-FFF2-40B4-BE49-F238E27FC236}">
                <a16:creationId xmlns:a16="http://schemas.microsoft.com/office/drawing/2014/main" id="{69F96B8F-7F7E-458C-9521-1895BE024912}"/>
              </a:ext>
            </a:extLst>
          </p:cNvPr>
          <p:cNvSpPr txBox="1"/>
          <p:nvPr/>
        </p:nvSpPr>
        <p:spPr bwMode="auto">
          <a:xfrm>
            <a:off x="3607670" y="2734867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8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28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DEC1C30-64E8-4FC7-82F8-9072EBE9B3F8}"/>
              </a:ext>
            </a:extLst>
          </p:cNvPr>
          <p:cNvCxnSpPr/>
          <p:nvPr/>
        </p:nvCxnSpPr>
        <p:spPr>
          <a:xfrm>
            <a:off x="4486642" y="2805468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9" name="标题层">
            <a:extLst>
              <a:ext uri="{FF2B5EF4-FFF2-40B4-BE49-F238E27FC236}">
                <a16:creationId xmlns:a16="http://schemas.microsoft.com/office/drawing/2014/main" id="{0DABE6CB-D4FC-4026-ADC9-2F5F9B8AE2CA}"/>
              </a:ext>
            </a:extLst>
          </p:cNvPr>
          <p:cNvSpPr txBox="1"/>
          <p:nvPr/>
        </p:nvSpPr>
        <p:spPr bwMode="auto">
          <a:xfrm>
            <a:off x="4577917" y="2783770"/>
            <a:ext cx="4566083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MATLAB</a:t>
            </a:r>
            <a:r>
              <a:rPr lang="zh-CN" altLang="en-US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一维插值及应用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标题层">
            <a:extLst>
              <a:ext uri="{FF2B5EF4-FFF2-40B4-BE49-F238E27FC236}">
                <a16:creationId xmlns:a16="http://schemas.microsoft.com/office/drawing/2014/main" id="{5A9FEC25-0A79-45F7-923F-93795BA6D34E}"/>
              </a:ext>
            </a:extLst>
          </p:cNvPr>
          <p:cNvSpPr txBox="1"/>
          <p:nvPr/>
        </p:nvSpPr>
        <p:spPr bwMode="auto">
          <a:xfrm>
            <a:off x="3609298" y="3570948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8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28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40333FD-AA1A-4909-AB9B-8A573DD162F0}"/>
              </a:ext>
            </a:extLst>
          </p:cNvPr>
          <p:cNvCxnSpPr/>
          <p:nvPr/>
        </p:nvCxnSpPr>
        <p:spPr>
          <a:xfrm>
            <a:off x="4488270" y="364154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1" name="标题层">
            <a:extLst>
              <a:ext uri="{FF2B5EF4-FFF2-40B4-BE49-F238E27FC236}">
                <a16:creationId xmlns:a16="http://schemas.microsoft.com/office/drawing/2014/main" id="{27705A23-6A90-4D49-A7D8-B4838740F1E6}"/>
              </a:ext>
            </a:extLst>
          </p:cNvPr>
          <p:cNvSpPr txBox="1"/>
          <p:nvPr/>
        </p:nvSpPr>
        <p:spPr bwMode="auto">
          <a:xfrm>
            <a:off x="4655731" y="3635578"/>
            <a:ext cx="5209921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MATLAB</a:t>
            </a:r>
            <a:r>
              <a:rPr lang="zh-CN" altLang="en-US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二维插值及应用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标题层">
            <a:extLst>
              <a:ext uri="{FF2B5EF4-FFF2-40B4-BE49-F238E27FC236}">
                <a16:creationId xmlns:a16="http://schemas.microsoft.com/office/drawing/2014/main" id="{FFF521AE-FEB0-4901-AC67-B778052BCDF1}"/>
              </a:ext>
            </a:extLst>
          </p:cNvPr>
          <p:cNvSpPr txBox="1"/>
          <p:nvPr/>
        </p:nvSpPr>
        <p:spPr bwMode="auto">
          <a:xfrm>
            <a:off x="3613781" y="4395698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8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28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8FB52F2-5A68-45AF-AFAF-E4D38BE15F2C}"/>
              </a:ext>
            </a:extLst>
          </p:cNvPr>
          <p:cNvCxnSpPr/>
          <p:nvPr/>
        </p:nvCxnSpPr>
        <p:spPr>
          <a:xfrm>
            <a:off x="4492753" y="4466299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4" name="标题层">
            <a:extLst>
              <a:ext uri="{FF2B5EF4-FFF2-40B4-BE49-F238E27FC236}">
                <a16:creationId xmlns:a16="http://schemas.microsoft.com/office/drawing/2014/main" id="{40D26C12-7B68-48D0-9852-23A7B47E7FAD}"/>
              </a:ext>
            </a:extLst>
          </p:cNvPr>
          <p:cNvSpPr txBox="1"/>
          <p:nvPr/>
        </p:nvSpPr>
        <p:spPr bwMode="auto">
          <a:xfrm>
            <a:off x="4584021" y="4395698"/>
            <a:ext cx="4666951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拟合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标题层">
            <a:extLst>
              <a:ext uri="{FF2B5EF4-FFF2-40B4-BE49-F238E27FC236}">
                <a16:creationId xmlns:a16="http://schemas.microsoft.com/office/drawing/2014/main" id="{F96FD034-6E22-4E44-9106-D26A049201D9}"/>
              </a:ext>
            </a:extLst>
          </p:cNvPr>
          <p:cNvSpPr txBox="1"/>
          <p:nvPr/>
        </p:nvSpPr>
        <p:spPr bwMode="auto">
          <a:xfrm>
            <a:off x="3607670" y="5263770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800" kern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28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EAB1AE78-9072-461E-A2BE-A9DBF4448C93}"/>
              </a:ext>
            </a:extLst>
          </p:cNvPr>
          <p:cNvCxnSpPr/>
          <p:nvPr/>
        </p:nvCxnSpPr>
        <p:spPr>
          <a:xfrm>
            <a:off x="4486642" y="5334371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" name="标题层">
            <a:extLst>
              <a:ext uri="{FF2B5EF4-FFF2-40B4-BE49-F238E27FC236}">
                <a16:creationId xmlns:a16="http://schemas.microsoft.com/office/drawing/2014/main" id="{60E440EB-D22A-4994-9586-E9D1381A5F6B}"/>
              </a:ext>
            </a:extLst>
          </p:cNvPr>
          <p:cNvSpPr txBox="1"/>
          <p:nvPr/>
        </p:nvSpPr>
        <p:spPr bwMode="auto">
          <a:xfrm>
            <a:off x="4577910" y="5263770"/>
            <a:ext cx="4666951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函数逼近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标题层">
            <a:extLst>
              <a:ext uri="{FF2B5EF4-FFF2-40B4-BE49-F238E27FC236}">
                <a16:creationId xmlns:a16="http://schemas.microsoft.com/office/drawing/2014/main" id="{B870A837-94F4-4EC2-B998-C020D374E79B}"/>
              </a:ext>
            </a:extLst>
          </p:cNvPr>
          <p:cNvSpPr txBox="1"/>
          <p:nvPr/>
        </p:nvSpPr>
        <p:spPr bwMode="auto">
          <a:xfrm>
            <a:off x="3612153" y="6034732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800" kern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06</a:t>
            </a:r>
            <a:endParaRPr lang="zh-CN" altLang="en-US" sz="28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E2A53070-F508-4D77-A54B-841D625AB08D}"/>
              </a:ext>
            </a:extLst>
          </p:cNvPr>
          <p:cNvCxnSpPr/>
          <p:nvPr/>
        </p:nvCxnSpPr>
        <p:spPr>
          <a:xfrm>
            <a:off x="4491125" y="610533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0" name="标题层">
            <a:extLst>
              <a:ext uri="{FF2B5EF4-FFF2-40B4-BE49-F238E27FC236}">
                <a16:creationId xmlns:a16="http://schemas.microsoft.com/office/drawing/2014/main" id="{9DD057A4-086F-49BF-902B-59494ED4D3E5}"/>
              </a:ext>
            </a:extLst>
          </p:cNvPr>
          <p:cNvSpPr txBox="1"/>
          <p:nvPr/>
        </p:nvSpPr>
        <p:spPr bwMode="auto">
          <a:xfrm>
            <a:off x="4582393" y="6034732"/>
            <a:ext cx="4666951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黄河小浪底调水调沙问题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707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95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50"/>
                            </p:stCondLst>
                            <p:childTnLst>
                              <p:par>
                                <p:cTn id="4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950"/>
                            </p:stCondLst>
                            <p:childTnLst>
                              <p:par>
                                <p:cTn id="5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50"/>
                            </p:stCondLst>
                            <p:childTnLst>
                              <p:par>
                                <p:cTn id="6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950"/>
                            </p:stCondLst>
                            <p:childTnLst>
                              <p:par>
                                <p:cTn id="7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50"/>
                            </p:stCondLst>
                            <p:childTnLst>
                              <p:par>
                                <p:cTn id="7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950"/>
                            </p:stCondLst>
                            <p:childTnLst>
                              <p:par>
                                <p:cTn id="8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550"/>
                            </p:stCondLst>
                            <p:childTnLst>
                              <p:par>
                                <p:cTn id="9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9" grpId="0"/>
      <p:bldP spid="39" grpId="0"/>
      <p:bldP spid="9" grpId="0"/>
      <p:bldP spid="11" grpId="0"/>
      <p:bldP spid="12" grpId="0"/>
      <p:bldP spid="14" grpId="0"/>
      <p:bldP spid="15" grpId="0"/>
      <p:bldP spid="17" grpId="0"/>
      <p:bldP spid="18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868232" y="687477"/>
            <a:ext cx="740753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function y=lagrange(x0,y0,x);</a:t>
            </a:r>
            <a:endParaRPr lang="zh-CN" altLang="zh-CN" sz="2400"/>
          </a:p>
          <a:p>
            <a:r>
              <a:rPr lang="en-US" altLang="zh-CN" sz="2400" b="1"/>
              <a:t>n=length(x0);m=length(x);</a:t>
            </a:r>
            <a:endParaRPr lang="zh-CN" altLang="zh-CN" sz="2400"/>
          </a:p>
          <a:p>
            <a:r>
              <a:rPr lang="en-US" altLang="zh-CN" sz="2400" b="1"/>
              <a:t>for i=1:m</a:t>
            </a:r>
            <a:endParaRPr lang="zh-CN" altLang="zh-CN" sz="2400"/>
          </a:p>
          <a:p>
            <a:r>
              <a:rPr lang="en-US" altLang="zh-CN" sz="2400" b="1"/>
              <a:t>   z=x(i); s=0.0;</a:t>
            </a:r>
            <a:endParaRPr lang="zh-CN" altLang="zh-CN" sz="2400"/>
          </a:p>
          <a:p>
            <a:r>
              <a:rPr lang="en-US" altLang="zh-CN" sz="2400" b="1"/>
              <a:t>   for k=1:n</a:t>
            </a:r>
            <a:endParaRPr lang="zh-CN" altLang="zh-CN" sz="2400"/>
          </a:p>
          <a:p>
            <a:r>
              <a:rPr lang="en-US" altLang="zh-CN" sz="2400" b="1"/>
              <a:t>      p=1.0;</a:t>
            </a:r>
            <a:endParaRPr lang="zh-CN" altLang="zh-CN" sz="2400"/>
          </a:p>
          <a:p>
            <a:r>
              <a:rPr lang="en-US" altLang="zh-CN" sz="2400" b="1"/>
              <a:t>      for j=1:n</a:t>
            </a:r>
            <a:endParaRPr lang="zh-CN" altLang="zh-CN" sz="2400"/>
          </a:p>
          <a:p>
            <a:r>
              <a:rPr lang="en-US" altLang="zh-CN" sz="2400" b="1"/>
              <a:t>         if j~=k</a:t>
            </a:r>
            <a:endParaRPr lang="zh-CN" altLang="zh-CN" sz="2400"/>
          </a:p>
          <a:p>
            <a:r>
              <a:rPr lang="en-US" altLang="zh-CN" sz="2400" b="1"/>
              <a:t>            p=p*(z-x0(j))/(x0(k)-x0(j));</a:t>
            </a:r>
            <a:endParaRPr lang="zh-CN" altLang="zh-CN" sz="2400"/>
          </a:p>
          <a:p>
            <a:r>
              <a:rPr lang="en-US" altLang="zh-CN" sz="2400" b="1"/>
              <a:t>         end</a:t>
            </a:r>
            <a:endParaRPr lang="zh-CN" altLang="zh-CN" sz="2400"/>
          </a:p>
          <a:p>
            <a:r>
              <a:rPr lang="en-US" altLang="zh-CN" sz="2400" b="1"/>
              <a:t>      end</a:t>
            </a:r>
            <a:endParaRPr lang="zh-CN" altLang="zh-CN" sz="2400"/>
          </a:p>
          <a:p>
            <a:r>
              <a:rPr lang="en-US" altLang="zh-CN" sz="2400" b="1"/>
              <a:t>      s=p*y0(k)+s;</a:t>
            </a:r>
            <a:endParaRPr lang="zh-CN" altLang="zh-CN" sz="2400"/>
          </a:p>
          <a:p>
            <a:r>
              <a:rPr lang="en-US" altLang="zh-CN" sz="2400" b="1"/>
              <a:t>   end</a:t>
            </a:r>
            <a:endParaRPr lang="zh-CN" altLang="zh-CN" sz="2400"/>
          </a:p>
          <a:p>
            <a:r>
              <a:rPr lang="en-US" altLang="zh-CN" sz="2400" b="1"/>
              <a:t>   y(i)=s;</a:t>
            </a:r>
            <a:endParaRPr lang="zh-CN" altLang="zh-CN" sz="2400"/>
          </a:p>
          <a:p>
            <a:r>
              <a:rPr lang="en-US" altLang="zh-CN" sz="2400" b="1"/>
              <a:t>end</a:t>
            </a:r>
            <a:endParaRPr lang="zh-CN" altLang="zh-CN" sz="2400"/>
          </a:p>
          <a:p>
            <a:r>
              <a:rPr lang="en-US" altLang="zh-CN" sz="2400" b="1"/>
              <a:t>end</a:t>
            </a:r>
            <a:endParaRPr lang="zh-C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86605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868232" y="687477"/>
            <a:ext cx="74075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/>
              <a:t>调用</a:t>
            </a:r>
            <a:r>
              <a:rPr lang="en-US" altLang="zh-CN" sz="2800" b="1"/>
              <a:t>Lagrange</a:t>
            </a:r>
            <a:r>
              <a:rPr lang="zh-CN" altLang="zh-CN" sz="2800" b="1"/>
              <a:t>插值函数的程序如下：</a:t>
            </a:r>
            <a:endParaRPr lang="zh-CN" altLang="zh-CN" sz="2800"/>
          </a:p>
          <a:p>
            <a:r>
              <a:rPr lang="en-US" altLang="zh-CN" sz="2800" b="1"/>
              <a:t>clc, clear</a:t>
            </a:r>
            <a:endParaRPr lang="zh-CN" altLang="zh-CN" sz="2800"/>
          </a:p>
          <a:p>
            <a:r>
              <a:rPr lang="en-US" altLang="zh-CN" sz="2800" b="1"/>
              <a:t>x0=[1:6]'; y0=[16, 18, 21, 17, 15, 12]';</a:t>
            </a:r>
            <a:endParaRPr lang="zh-CN" altLang="zh-CN" sz="2800"/>
          </a:p>
          <a:p>
            <a:r>
              <a:rPr lang="en-US" altLang="zh-CN" sz="2800" b="1"/>
              <a:t>x=[1.5, 2.6];</a:t>
            </a:r>
            <a:endParaRPr lang="zh-CN" altLang="zh-CN" sz="2800"/>
          </a:p>
          <a:p>
            <a:r>
              <a:rPr lang="en-US" altLang="zh-CN" sz="2800" b="1"/>
              <a:t>yh=lagrange(x0,y0,x)  %</a:t>
            </a:r>
            <a:r>
              <a:rPr lang="zh-CN" altLang="zh-CN" sz="2800" b="1"/>
              <a:t>求估计值</a:t>
            </a:r>
            <a:endParaRPr lang="zh-CN" altLang="zh-CN" sz="2800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525199FE-0988-4034-B4C7-D8D63D2C07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1089135"/>
              </p:ext>
            </p:extLst>
          </p:nvPr>
        </p:nvGraphicFramePr>
        <p:xfrm>
          <a:off x="556745" y="3238873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6745" y="3238873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005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8188997"/>
              </p:ext>
            </p:extLst>
          </p:nvPr>
        </p:nvGraphicFramePr>
        <p:xfrm>
          <a:off x="511175" y="1627188"/>
          <a:ext cx="8202613" cy="3925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907572" progId="Word.Document.12">
                  <p:embed/>
                </p:oleObj>
              </mc:Choice>
              <mc:Fallback>
                <p:oleObj name="Document" r:id="rId2" imgW="8153322" imgH="390757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1175" y="1627188"/>
                        <a:ext cx="8202613" cy="3925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8019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4.</a:t>
            </a:r>
            <a:r>
              <a:rPr lang="zh-CN" altLang="zh-CN" sz="3600" b="1">
                <a:solidFill>
                  <a:srgbClr val="0293B8"/>
                </a:solidFill>
              </a:rPr>
              <a:t>牛顿（</a:t>
            </a:r>
            <a:r>
              <a:rPr lang="en-US" altLang="zh-CN" sz="3600" b="1">
                <a:solidFill>
                  <a:srgbClr val="0293B8"/>
                </a:solidFill>
              </a:rPr>
              <a:t>Newton</a:t>
            </a:r>
            <a:r>
              <a:rPr lang="zh-CN" altLang="zh-CN" sz="3600" b="1">
                <a:solidFill>
                  <a:srgbClr val="0293B8"/>
                </a:solidFill>
              </a:rPr>
              <a:t>）插值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521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381196"/>
              </p:ext>
            </p:extLst>
          </p:nvPr>
        </p:nvGraphicFramePr>
        <p:xfrm>
          <a:off x="457200" y="954088"/>
          <a:ext cx="7920038" cy="282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2922755" progId="Word.Document.12">
                  <p:embed/>
                </p:oleObj>
              </mc:Choice>
              <mc:Fallback>
                <p:oleObj name="Document" r:id="rId2" imgW="8153322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7200" y="954088"/>
                        <a:ext cx="7920038" cy="2824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475924"/>
              </p:ext>
            </p:extLst>
          </p:nvPr>
        </p:nvGraphicFramePr>
        <p:xfrm>
          <a:off x="550863" y="3240088"/>
          <a:ext cx="7894637" cy="287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80388" progId="Word.Document.12">
                  <p:embed/>
                </p:oleObj>
              </mc:Choice>
              <mc:Fallback>
                <p:oleObj name="Document" r:id="rId4" imgW="8129635" imgH="2980388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0863" y="3240088"/>
                        <a:ext cx="7894637" cy="287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038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3671400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724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5264027"/>
              </p:ext>
            </p:extLst>
          </p:nvPr>
        </p:nvGraphicFramePr>
        <p:xfrm>
          <a:off x="538163" y="806450"/>
          <a:ext cx="7893050" cy="572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905664" progId="Word.Document.12">
                  <p:embed/>
                </p:oleObj>
              </mc:Choice>
              <mc:Fallback>
                <p:oleObj name="Document" r:id="rId2" imgW="8129635" imgH="590566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5729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325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6121767"/>
              </p:ext>
            </p:extLst>
          </p:nvPr>
        </p:nvGraphicFramePr>
        <p:xfrm>
          <a:off x="538163" y="806450"/>
          <a:ext cx="7893050" cy="322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322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1988500"/>
              </p:ext>
            </p:extLst>
          </p:nvPr>
        </p:nvGraphicFramePr>
        <p:xfrm>
          <a:off x="533400" y="3711575"/>
          <a:ext cx="7783513" cy="278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3400" y="3711575"/>
                        <a:ext cx="7783513" cy="2787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125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4916372"/>
              </p:ext>
            </p:extLst>
          </p:nvPr>
        </p:nvGraphicFramePr>
        <p:xfrm>
          <a:off x="538163" y="806450"/>
          <a:ext cx="7893050" cy="282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282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3972822"/>
              </p:ext>
            </p:extLst>
          </p:nvPr>
        </p:nvGraphicFramePr>
        <p:xfrm>
          <a:off x="592931" y="3044481"/>
          <a:ext cx="7783513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3273600" progId="Word.Document.12">
                  <p:embed/>
                </p:oleObj>
              </mc:Choice>
              <mc:Fallback>
                <p:oleObj name="Document" r:id="rId4" imgW="8129635" imgH="3273600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2931" y="3044481"/>
                        <a:ext cx="7783513" cy="312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789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5336568"/>
              </p:ext>
            </p:extLst>
          </p:nvPr>
        </p:nvGraphicFramePr>
        <p:xfrm>
          <a:off x="533400" y="804863"/>
          <a:ext cx="7902575" cy="461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61273" progId="Word.Document.12">
                  <p:embed/>
                </p:oleObj>
              </mc:Choice>
              <mc:Fallback>
                <p:oleObj name="Document" r:id="rId2" imgW="8129635" imgH="476127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4863"/>
                        <a:ext cx="7902575" cy="461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416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6152224"/>
              </p:ext>
            </p:extLst>
          </p:nvPr>
        </p:nvGraphicFramePr>
        <p:xfrm>
          <a:off x="511175" y="1627188"/>
          <a:ext cx="8202613" cy="371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1175" y="1627188"/>
                        <a:ext cx="8202613" cy="3711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8019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5.</a:t>
            </a:r>
            <a:r>
              <a:rPr lang="zh-CN" altLang="en-US" sz="3600" b="1">
                <a:solidFill>
                  <a:srgbClr val="0293B8"/>
                </a:solidFill>
              </a:rPr>
              <a:t>分段线性</a:t>
            </a:r>
            <a:r>
              <a:rPr lang="zh-CN" altLang="zh-CN" sz="3600" b="1">
                <a:solidFill>
                  <a:srgbClr val="0293B8"/>
                </a:solidFill>
              </a:rPr>
              <a:t>插值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66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976902"/>
              </p:ext>
            </p:extLst>
          </p:nvPr>
        </p:nvGraphicFramePr>
        <p:xfrm>
          <a:off x="531813" y="804863"/>
          <a:ext cx="7861300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8676665"/>
              </p:ext>
            </p:extLst>
          </p:nvPr>
        </p:nvGraphicFramePr>
        <p:xfrm>
          <a:off x="558800" y="3233738"/>
          <a:ext cx="7861300" cy="401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4162962" progId="Word.Document.12">
                  <p:embed/>
                </p:oleObj>
              </mc:Choice>
              <mc:Fallback>
                <p:oleObj name="Document" r:id="rId4" imgW="8129635" imgH="416296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8800" y="3233738"/>
                        <a:ext cx="7861300" cy="401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295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0799792"/>
              </p:ext>
            </p:extLst>
          </p:nvPr>
        </p:nvGraphicFramePr>
        <p:xfrm>
          <a:off x="538163" y="806450"/>
          <a:ext cx="7893050" cy="282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282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484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5491344"/>
              </p:ext>
            </p:extLst>
          </p:nvPr>
        </p:nvGraphicFramePr>
        <p:xfrm>
          <a:off x="538163" y="806450"/>
          <a:ext cx="7893050" cy="282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282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8868604"/>
              </p:ext>
            </p:extLst>
          </p:nvPr>
        </p:nvGraphicFramePr>
        <p:xfrm>
          <a:off x="538163" y="2789514"/>
          <a:ext cx="7894637" cy="3833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3964846" progId="Word.Document.12">
                  <p:embed/>
                </p:oleObj>
              </mc:Choice>
              <mc:Fallback>
                <p:oleObj name="Document" r:id="rId4" imgW="8129635" imgH="3964846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8163" y="2789514"/>
                        <a:ext cx="7894637" cy="3833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856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801139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342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774318" y="594712"/>
            <a:ext cx="7407536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/>
              <a:t>clc, clear, close all, global yx x</a:t>
            </a:r>
            <a:endParaRPr lang="zh-CN" altLang="zh-CN" sz="2600"/>
          </a:p>
          <a:p>
            <a:r>
              <a:rPr lang="en-US" altLang="zh-CN" sz="2600" b="1"/>
              <a:t>yx=@(x)1./(1+x.^2);</a:t>
            </a:r>
            <a:endParaRPr lang="zh-CN" altLang="zh-CN" sz="2600"/>
          </a:p>
          <a:p>
            <a:r>
              <a:rPr lang="en-US" altLang="zh-CN" sz="2600" b="1"/>
              <a:t>x=linspace(-5,5,100);</a:t>
            </a:r>
            <a:endParaRPr lang="zh-CN" altLang="zh-CN" sz="2600"/>
          </a:p>
          <a:p>
            <a:r>
              <a:rPr lang="en-US" altLang="zh-CN" sz="2600" b="1"/>
              <a:t>set(gca,'FontSize',15);</a:t>
            </a:r>
            <a:endParaRPr lang="zh-CN" altLang="zh-CN" sz="2600"/>
          </a:p>
          <a:p>
            <a:r>
              <a:rPr lang="en-US" altLang="zh-CN" sz="2600" b="1"/>
              <a:t>hold on, fun(6,1),fun(8,2),fun(10,3)</a:t>
            </a:r>
            <a:endParaRPr lang="zh-CN" altLang="zh-CN" sz="2600"/>
          </a:p>
          <a:p>
            <a:r>
              <a:rPr lang="en-US" altLang="zh-CN" sz="2600" b="1"/>
              <a:t>fplot(yx,[-5,5],'LineWidth',1.5)</a:t>
            </a:r>
            <a:endParaRPr lang="zh-CN" altLang="zh-CN" sz="2600"/>
          </a:p>
          <a:p>
            <a:r>
              <a:rPr lang="en-US" altLang="zh-CN" sz="2600" b="1"/>
              <a:t>legend({'$n=6$','$n=8$','$n=10$','$y=1/(1+x^2)$'},...</a:t>
            </a:r>
            <a:endParaRPr lang="zh-CN" altLang="zh-CN" sz="2600"/>
          </a:p>
          <a:p>
            <a:r>
              <a:rPr lang="en-US" altLang="zh-CN" sz="2600" b="1"/>
              <a:t>    'Interpreter','Latex','Location','north')</a:t>
            </a:r>
            <a:endParaRPr lang="zh-CN" altLang="zh-CN" sz="2600"/>
          </a:p>
          <a:p>
            <a:r>
              <a:rPr lang="en-US" altLang="zh-CN" sz="2600" b="1"/>
              <a:t>function fun(n,i)</a:t>
            </a:r>
            <a:endParaRPr lang="zh-CN" altLang="zh-CN" sz="2600"/>
          </a:p>
          <a:p>
            <a:r>
              <a:rPr lang="en-US" altLang="zh-CN" sz="2600" b="1"/>
              <a:t>global yx x</a:t>
            </a:r>
            <a:endParaRPr lang="zh-CN" altLang="zh-CN" sz="2600"/>
          </a:p>
          <a:p>
            <a:r>
              <a:rPr lang="en-US" altLang="zh-CN" sz="2600" b="1"/>
              <a:t>s = {'--*k', '-.k', '-pk'};</a:t>
            </a:r>
            <a:endParaRPr lang="zh-CN" altLang="zh-CN" sz="2600"/>
          </a:p>
          <a:p>
            <a:r>
              <a:rPr lang="en-US" altLang="zh-CN" sz="2600" b="1"/>
              <a:t>x0=linspace(-5,5,n+1);</a:t>
            </a:r>
            <a:endParaRPr lang="zh-CN" altLang="zh-CN" sz="2600"/>
          </a:p>
          <a:p>
            <a:r>
              <a:rPr lang="en-US" altLang="zh-CN" sz="2600" b="1"/>
              <a:t>y0=yx(x0); y=lagrange(x0,y0,x);</a:t>
            </a:r>
            <a:endParaRPr lang="zh-CN" altLang="zh-CN" sz="2600"/>
          </a:p>
          <a:p>
            <a:r>
              <a:rPr lang="en-US" altLang="zh-CN" sz="2600" b="1"/>
              <a:t>plot(x,y,s{i})</a:t>
            </a:r>
            <a:endParaRPr lang="zh-CN" altLang="zh-CN" sz="2600"/>
          </a:p>
          <a:p>
            <a:r>
              <a:rPr lang="en-US" altLang="zh-CN" sz="2600" b="1"/>
              <a:t>end</a:t>
            </a:r>
            <a:endParaRPr lang="zh-CN" altLang="zh-CN" sz="2600"/>
          </a:p>
        </p:txBody>
      </p:sp>
    </p:spTree>
    <p:extLst>
      <p:ext uri="{BB962C8B-B14F-4D97-AF65-F5344CB8AC3E}">
        <p14:creationId xmlns:p14="http://schemas.microsoft.com/office/powerpoint/2010/main" val="14398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1056207"/>
              </p:ext>
            </p:extLst>
          </p:nvPr>
        </p:nvGraphicFramePr>
        <p:xfrm>
          <a:off x="538163" y="806450"/>
          <a:ext cx="7893050" cy="410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234284" progId="Word.Document.12">
                  <p:embed/>
                </p:oleObj>
              </mc:Choice>
              <mc:Fallback>
                <p:oleObj name="Document" r:id="rId2" imgW="8129635" imgH="423428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410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21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9600427"/>
              </p:ext>
            </p:extLst>
          </p:nvPr>
        </p:nvGraphicFramePr>
        <p:xfrm>
          <a:off x="531813" y="804863"/>
          <a:ext cx="8626475" cy="530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893907" imgH="5492225" progId="Word.Document.12">
                  <p:embed/>
                </p:oleObj>
              </mc:Choice>
              <mc:Fallback>
                <p:oleObj name="Document" r:id="rId2" imgW="8893907" imgH="549222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626475" cy="530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058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0029381"/>
              </p:ext>
            </p:extLst>
          </p:nvPr>
        </p:nvGraphicFramePr>
        <p:xfrm>
          <a:off x="531813" y="804863"/>
          <a:ext cx="7861300" cy="364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75375" progId="Word.Document.12">
                  <p:embed/>
                </p:oleObj>
              </mc:Choice>
              <mc:Fallback>
                <p:oleObj name="Document" r:id="rId2" imgW="8129635" imgH="377537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4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5292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520469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8451993"/>
              </p:ext>
            </p:extLst>
          </p:nvPr>
        </p:nvGraphicFramePr>
        <p:xfrm>
          <a:off x="641350" y="2364814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1350" y="2364814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975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9854575"/>
              </p:ext>
            </p:extLst>
          </p:nvPr>
        </p:nvGraphicFramePr>
        <p:xfrm>
          <a:off x="531813" y="804863"/>
          <a:ext cx="7861300" cy="344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68253" progId="Word.Document.12">
                  <p:embed/>
                </p:oleObj>
              </mc:Choice>
              <mc:Fallback>
                <p:oleObj name="Document" r:id="rId2" imgW="8129635" imgH="35682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440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165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9352958"/>
              </p:ext>
            </p:extLst>
          </p:nvPr>
        </p:nvGraphicFramePr>
        <p:xfrm>
          <a:off x="477837" y="1493838"/>
          <a:ext cx="8188325" cy="536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352380" progId="Word.Document.12">
                  <p:embed/>
                </p:oleObj>
              </mc:Choice>
              <mc:Fallback>
                <p:oleObj name="Document" r:id="rId2" imgW="8153322" imgH="5352380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7" y="1493838"/>
                        <a:ext cx="8188325" cy="5364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8019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6.</a:t>
            </a:r>
            <a:r>
              <a:rPr lang="zh-CN" altLang="en-US" sz="3600" b="1">
                <a:solidFill>
                  <a:srgbClr val="0293B8"/>
                </a:solidFill>
              </a:rPr>
              <a:t>三次样条</a:t>
            </a:r>
            <a:r>
              <a:rPr lang="zh-CN" altLang="zh-CN" sz="3600" b="1">
                <a:solidFill>
                  <a:srgbClr val="0293B8"/>
                </a:solidFill>
              </a:rPr>
              <a:t>插值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36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0145290"/>
              </p:ext>
            </p:extLst>
          </p:nvPr>
        </p:nvGraphicFramePr>
        <p:xfrm>
          <a:off x="531813" y="804863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73544" progId="Word.Document.12">
                  <p:embed/>
                </p:oleObj>
              </mc:Choice>
              <mc:Fallback>
                <p:oleObj name="Document" r:id="rId2" imgW="8129635" imgH="297354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59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8358944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1526159"/>
              </p:ext>
            </p:extLst>
          </p:nvPr>
        </p:nvGraphicFramePr>
        <p:xfrm>
          <a:off x="641350" y="2714438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1350" y="2714438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92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9585551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6445077"/>
              </p:ext>
            </p:extLst>
          </p:nvPr>
        </p:nvGraphicFramePr>
        <p:xfrm>
          <a:off x="531813" y="2827991"/>
          <a:ext cx="7861300" cy="3589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3715580" progId="Word.Document.12">
                  <p:embed/>
                </p:oleObj>
              </mc:Choice>
              <mc:Fallback>
                <p:oleObj name="Document" r:id="rId4" imgW="8129635" imgH="3715580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2827991"/>
                        <a:ext cx="7861300" cy="3589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441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6210602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4964175"/>
              </p:ext>
            </p:extLst>
          </p:nvPr>
        </p:nvGraphicFramePr>
        <p:xfrm>
          <a:off x="531813" y="3429000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4556" progId="Word.Document.12">
                  <p:embed/>
                </p:oleObj>
              </mc:Choice>
              <mc:Fallback>
                <p:oleObj name="Document" r:id="rId4" imgW="8129635" imgH="2924556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3429000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756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1718925"/>
              </p:ext>
            </p:extLst>
          </p:nvPr>
        </p:nvGraphicFramePr>
        <p:xfrm>
          <a:off x="558800" y="522475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8800" y="522475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2397336"/>
              </p:ext>
            </p:extLst>
          </p:nvPr>
        </p:nvGraphicFramePr>
        <p:xfrm>
          <a:off x="558800" y="3099268"/>
          <a:ext cx="7861300" cy="363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3766369" progId="Word.Document.12">
                  <p:embed/>
                </p:oleObj>
              </mc:Choice>
              <mc:Fallback>
                <p:oleObj name="Document" r:id="rId4" imgW="8129635" imgH="376636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8800" y="3099268"/>
                        <a:ext cx="7861300" cy="363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545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5735473"/>
              </p:ext>
            </p:extLst>
          </p:nvPr>
        </p:nvGraphicFramePr>
        <p:xfrm>
          <a:off x="641350" y="522475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1350" y="522475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521924"/>
              </p:ext>
            </p:extLst>
          </p:nvPr>
        </p:nvGraphicFramePr>
        <p:xfrm>
          <a:off x="987050" y="2660651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7050" y="2660651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D80FAC0D-251C-46C1-B8B9-1D89EDE80E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5027463"/>
              </p:ext>
            </p:extLst>
          </p:nvPr>
        </p:nvGraphicFramePr>
        <p:xfrm>
          <a:off x="641350" y="3752757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8129635" imgH="2924195" progId="Word.Document.12">
                  <p:embed/>
                </p:oleObj>
              </mc:Choice>
              <mc:Fallback>
                <p:oleObj name="Document" r:id="rId6" imgW="8129635" imgH="292419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1350" y="3752757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877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0802045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317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5.1.2  </a:t>
            </a:r>
            <a:r>
              <a:rPr lang="zh-CN" altLang="en-US" sz="4200" b="1">
                <a:solidFill>
                  <a:srgbClr val="319095"/>
                </a:solidFill>
              </a:rPr>
              <a:t>二维插值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265501"/>
              </p:ext>
            </p:extLst>
          </p:nvPr>
        </p:nvGraphicFramePr>
        <p:xfrm>
          <a:off x="384870" y="1312784"/>
          <a:ext cx="8256587" cy="534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5546434" progId="Word.Document.12">
                  <p:embed/>
                </p:oleObj>
              </mc:Choice>
              <mc:Fallback>
                <p:oleObj name="Document" r:id="rId3" imgW="8548607" imgH="5546434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4870" y="1312784"/>
                        <a:ext cx="8256587" cy="5349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981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6327892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1954069"/>
              </p:ext>
            </p:extLst>
          </p:nvPr>
        </p:nvGraphicFramePr>
        <p:xfrm>
          <a:off x="556745" y="3238873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6745" y="3238873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074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5963949"/>
              </p:ext>
            </p:extLst>
          </p:nvPr>
        </p:nvGraphicFramePr>
        <p:xfrm>
          <a:off x="504825" y="1624013"/>
          <a:ext cx="8188325" cy="401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009512" progId="Word.Document.12">
                  <p:embed/>
                </p:oleObj>
              </mc:Choice>
              <mc:Fallback>
                <p:oleObj name="Document" r:id="rId2" imgW="8153322" imgH="40095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401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8019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网格节点插值法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97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2459395"/>
              </p:ext>
            </p:extLst>
          </p:nvPr>
        </p:nvGraphicFramePr>
        <p:xfrm>
          <a:off x="531813" y="617538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617538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2652499"/>
              </p:ext>
            </p:extLst>
          </p:nvPr>
        </p:nvGraphicFramePr>
        <p:xfrm>
          <a:off x="531813" y="3086660"/>
          <a:ext cx="7861300" cy="337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3491528" progId="Word.Document.12">
                  <p:embed/>
                </p:oleObj>
              </mc:Choice>
              <mc:Fallback>
                <p:oleObj name="Document" r:id="rId4" imgW="8129635" imgH="3491528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3086660"/>
                        <a:ext cx="7861300" cy="3371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376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71111"/>
            <a:ext cx="6706442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插值方法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18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176327"/>
              </p:ext>
            </p:extLst>
          </p:nvPr>
        </p:nvGraphicFramePr>
        <p:xfrm>
          <a:off x="531813" y="804863"/>
          <a:ext cx="7861300" cy="3589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19182" progId="Word.Document.12">
                  <p:embed/>
                </p:oleObj>
              </mc:Choice>
              <mc:Fallback>
                <p:oleObj name="Document" r:id="rId2" imgW="8129635" imgH="371918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589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47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2402452"/>
              </p:ext>
            </p:extLst>
          </p:nvPr>
        </p:nvGraphicFramePr>
        <p:xfrm>
          <a:off x="533400" y="804863"/>
          <a:ext cx="7783513" cy="425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450051" progId="Word.Document.12">
                  <p:embed/>
                </p:oleObj>
              </mc:Choice>
              <mc:Fallback>
                <p:oleObj name="Document" r:id="rId2" imgW="8129635" imgH="445005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4863"/>
                        <a:ext cx="7783513" cy="425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936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681279"/>
              </p:ext>
            </p:extLst>
          </p:nvPr>
        </p:nvGraphicFramePr>
        <p:xfrm>
          <a:off x="538163" y="806450"/>
          <a:ext cx="7893050" cy="498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142377" progId="Word.Document.12">
                  <p:embed/>
                </p:oleObj>
              </mc:Choice>
              <mc:Fallback>
                <p:oleObj name="Document" r:id="rId2" imgW="8129635" imgH="514237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4989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618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5889478"/>
              </p:ext>
            </p:extLst>
          </p:nvPr>
        </p:nvGraphicFramePr>
        <p:xfrm>
          <a:off x="405089" y="442912"/>
          <a:ext cx="7893050" cy="298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087011" progId="Word.Document.12">
                  <p:embed/>
                </p:oleObj>
              </mc:Choice>
              <mc:Fallback>
                <p:oleObj name="Document" r:id="rId2" imgW="8129635" imgH="308701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05089" y="442912"/>
                        <a:ext cx="7893050" cy="298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1978394"/>
              </p:ext>
            </p:extLst>
          </p:nvPr>
        </p:nvGraphicFramePr>
        <p:xfrm>
          <a:off x="511106" y="3183766"/>
          <a:ext cx="7894637" cy="3563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3677757" progId="Word.Document.12">
                  <p:embed/>
                </p:oleObj>
              </mc:Choice>
              <mc:Fallback>
                <p:oleObj name="Document" r:id="rId4" imgW="8129635" imgH="3677757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1106" y="3183766"/>
                        <a:ext cx="7894637" cy="3563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541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2988433"/>
              </p:ext>
            </p:extLst>
          </p:nvPr>
        </p:nvGraphicFramePr>
        <p:xfrm>
          <a:off x="538163" y="806450"/>
          <a:ext cx="7893050" cy="282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282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039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071215"/>
              </p:ext>
            </p:extLst>
          </p:nvPr>
        </p:nvGraphicFramePr>
        <p:xfrm>
          <a:off x="496820" y="669167"/>
          <a:ext cx="7894637" cy="590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099458" progId="Word.Document.12">
                  <p:embed/>
                </p:oleObj>
              </mc:Choice>
              <mc:Fallback>
                <p:oleObj name="Document" r:id="rId2" imgW="8129635" imgH="6099458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6820" y="669167"/>
                        <a:ext cx="7894637" cy="590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118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9190"/>
              </p:ext>
            </p:extLst>
          </p:nvPr>
        </p:nvGraphicFramePr>
        <p:xfrm>
          <a:off x="679174" y="778359"/>
          <a:ext cx="8316913" cy="2776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703430" imgH="2911053" progId="Word.Document.12">
                  <p:embed/>
                </p:oleObj>
              </mc:Choice>
              <mc:Fallback>
                <p:oleObj name="Document" r:id="rId2" imgW="8703430" imgH="29110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9174" y="778359"/>
                        <a:ext cx="8316913" cy="2776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366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8944336"/>
              </p:ext>
            </p:extLst>
          </p:nvPr>
        </p:nvGraphicFramePr>
        <p:xfrm>
          <a:off x="511175" y="1627188"/>
          <a:ext cx="8202613" cy="371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1175" y="1627188"/>
                        <a:ext cx="8202613" cy="3711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8019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散乱数据插值法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2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2936521"/>
              </p:ext>
            </p:extLst>
          </p:nvPr>
        </p:nvGraphicFramePr>
        <p:xfrm>
          <a:off x="538163" y="806450"/>
          <a:ext cx="7893050" cy="470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860691" progId="Word.Document.12">
                  <p:embed/>
                </p:oleObj>
              </mc:Choice>
              <mc:Fallback>
                <p:oleObj name="Document" r:id="rId2" imgW="8129635" imgH="486069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4706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562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489465"/>
              </p:ext>
            </p:extLst>
          </p:nvPr>
        </p:nvGraphicFramePr>
        <p:xfrm>
          <a:off x="538163" y="806450"/>
          <a:ext cx="7893050" cy="383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961244" progId="Word.Document.12">
                  <p:embed/>
                </p:oleObj>
              </mc:Choice>
              <mc:Fallback>
                <p:oleObj name="Document" r:id="rId2" imgW="8129635" imgH="396124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3832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1885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5.1.1  </a:t>
            </a:r>
            <a:r>
              <a:rPr lang="zh-CN" altLang="en-US" sz="4200" b="1">
                <a:solidFill>
                  <a:srgbClr val="319095"/>
                </a:solidFill>
              </a:rPr>
              <a:t>一维插值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721723"/>
              </p:ext>
            </p:extLst>
          </p:nvPr>
        </p:nvGraphicFramePr>
        <p:xfrm>
          <a:off x="382588" y="2074863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686936" progId="Word.Document.12">
                  <p:embed/>
                </p:oleObj>
              </mc:Choice>
              <mc:Fallback>
                <p:oleObj name="Document" r:id="rId3" imgW="8548607" imgH="368693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2588" y="2074863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53DD38-8ADB-4DA9-95AB-17849D1D9115}"/>
              </a:ext>
            </a:extLst>
          </p:cNvPr>
          <p:cNvSpPr txBox="1"/>
          <p:nvPr/>
        </p:nvSpPr>
        <p:spPr>
          <a:xfrm>
            <a:off x="384870" y="142756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en-US" sz="3600" b="1">
                <a:solidFill>
                  <a:srgbClr val="0293B8"/>
                </a:solidFill>
              </a:rPr>
              <a:t>基本概念</a:t>
            </a:r>
            <a:endParaRPr lang="en-US" altLang="zh-CN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33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6167243"/>
              </p:ext>
            </p:extLst>
          </p:nvPr>
        </p:nvGraphicFramePr>
        <p:xfrm>
          <a:off x="551656" y="604837"/>
          <a:ext cx="7893050" cy="282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1656" y="604837"/>
                        <a:ext cx="7893050" cy="282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9508741"/>
              </p:ext>
            </p:extLst>
          </p:nvPr>
        </p:nvGraphicFramePr>
        <p:xfrm>
          <a:off x="624681" y="3014801"/>
          <a:ext cx="7894637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3824724" progId="Word.Document.12">
                  <p:embed/>
                </p:oleObj>
              </mc:Choice>
              <mc:Fallback>
                <p:oleObj name="Document" r:id="rId4" imgW="8129635" imgH="382472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4681" y="3014801"/>
                        <a:ext cx="7894637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462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4920532"/>
              </p:ext>
            </p:extLst>
          </p:nvPr>
        </p:nvGraphicFramePr>
        <p:xfrm>
          <a:off x="538163" y="806450"/>
          <a:ext cx="7893050" cy="430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449330" progId="Word.Document.12">
                  <p:embed/>
                </p:oleObj>
              </mc:Choice>
              <mc:Fallback>
                <p:oleObj name="Document" r:id="rId2" imgW="8129635" imgH="444933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4303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556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8201920"/>
              </p:ext>
            </p:extLst>
          </p:nvPr>
        </p:nvGraphicFramePr>
        <p:xfrm>
          <a:off x="538163" y="806450"/>
          <a:ext cx="7893050" cy="371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37691" progId="Word.Document.12">
                  <p:embed/>
                </p:oleObj>
              </mc:Choice>
              <mc:Fallback>
                <p:oleObj name="Document" r:id="rId2" imgW="8129635" imgH="383769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3711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815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4687313" y="2832556"/>
            <a:ext cx="4456687" cy="1538859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MATLAB</a:t>
            </a: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一维插值及应用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66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3202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5.2.1  MATLAB</a:t>
            </a:r>
            <a:r>
              <a:rPr lang="zh-CN" altLang="en-US" sz="4200" b="1">
                <a:solidFill>
                  <a:srgbClr val="319095"/>
                </a:solidFill>
              </a:rPr>
              <a:t>一维插值函数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252570"/>
              </p:ext>
            </p:extLst>
          </p:nvPr>
        </p:nvGraphicFramePr>
        <p:xfrm>
          <a:off x="376238" y="2070100"/>
          <a:ext cx="8283575" cy="356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686936" progId="Word.Document.12">
                  <p:embed/>
                </p:oleObj>
              </mc:Choice>
              <mc:Fallback>
                <p:oleObj name="Document" r:id="rId3" imgW="8548607" imgH="368693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6238" y="2070100"/>
                        <a:ext cx="8283575" cy="3563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53DD38-8ADB-4DA9-95AB-17849D1D9115}"/>
              </a:ext>
            </a:extLst>
          </p:cNvPr>
          <p:cNvSpPr txBox="1"/>
          <p:nvPr/>
        </p:nvSpPr>
        <p:spPr>
          <a:xfrm>
            <a:off x="384870" y="142756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函数</a:t>
            </a:r>
            <a:r>
              <a:rPr lang="en-US" altLang="zh-CN" sz="3600" b="1">
                <a:solidFill>
                  <a:srgbClr val="0293B8"/>
                </a:solidFill>
              </a:rPr>
              <a:t>interp1</a:t>
            </a:r>
            <a:endParaRPr lang="en-US" altLang="zh-CN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61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0809006"/>
              </p:ext>
            </p:extLst>
          </p:nvPr>
        </p:nvGraphicFramePr>
        <p:xfrm>
          <a:off x="538163" y="806450"/>
          <a:ext cx="7893050" cy="359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02972" progId="Word.Document.12">
                  <p:embed/>
                </p:oleObj>
              </mc:Choice>
              <mc:Fallback>
                <p:oleObj name="Document" r:id="rId2" imgW="8129635" imgH="370297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3590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3893710"/>
              </p:ext>
            </p:extLst>
          </p:nvPr>
        </p:nvGraphicFramePr>
        <p:xfrm>
          <a:off x="538163" y="4503392"/>
          <a:ext cx="7893050" cy="282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8163" y="4503392"/>
                        <a:ext cx="7893050" cy="282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392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4198724"/>
              </p:ext>
            </p:extLst>
          </p:nvPr>
        </p:nvGraphicFramePr>
        <p:xfrm>
          <a:off x="511175" y="1627188"/>
          <a:ext cx="8202613" cy="458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565678" progId="Word.Document.12">
                  <p:embed/>
                </p:oleObj>
              </mc:Choice>
              <mc:Fallback>
                <p:oleObj name="Document" r:id="rId2" imgW="8153322" imgH="4565678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1175" y="1627188"/>
                        <a:ext cx="8202613" cy="458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8019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函数</a:t>
            </a:r>
            <a:r>
              <a:rPr lang="en-US" altLang="zh-CN" sz="3600" b="1">
                <a:solidFill>
                  <a:srgbClr val="0293B8"/>
                </a:solidFill>
              </a:rPr>
              <a:t>griddedInterpolant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33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1424558"/>
              </p:ext>
            </p:extLst>
          </p:nvPr>
        </p:nvGraphicFramePr>
        <p:xfrm>
          <a:off x="511175" y="1627188"/>
          <a:ext cx="8202613" cy="383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824724" progId="Word.Document.12">
                  <p:embed/>
                </p:oleObj>
              </mc:Choice>
              <mc:Fallback>
                <p:oleObj name="Document" r:id="rId2" imgW="8153322" imgH="3824724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1175" y="1627188"/>
                        <a:ext cx="8202613" cy="3832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8019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zh-CN" sz="3600" b="1">
                <a:solidFill>
                  <a:srgbClr val="0293B8"/>
                </a:solidFill>
              </a:rPr>
              <a:t>三次样条插值函数</a:t>
            </a:r>
            <a:r>
              <a:rPr lang="en-US" altLang="zh-CN" sz="3600" b="1">
                <a:solidFill>
                  <a:srgbClr val="0293B8"/>
                </a:solidFill>
              </a:rPr>
              <a:t>csape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3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4146591"/>
              </p:ext>
            </p:extLst>
          </p:nvPr>
        </p:nvGraphicFramePr>
        <p:xfrm>
          <a:off x="538163" y="806450"/>
          <a:ext cx="7893050" cy="458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39300" progId="Word.Document.12">
                  <p:embed/>
                </p:oleObj>
              </mc:Choice>
              <mc:Fallback>
                <p:oleObj name="Document" r:id="rId2" imgW="8129635" imgH="473930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4586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255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6014857"/>
              </p:ext>
            </p:extLst>
          </p:nvPr>
        </p:nvGraphicFramePr>
        <p:xfrm>
          <a:off x="538163" y="806450"/>
          <a:ext cx="8202612" cy="282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457714" imgH="2910957" progId="Word.Document.12">
                  <p:embed/>
                </p:oleObj>
              </mc:Choice>
              <mc:Fallback>
                <p:oleObj name="Document" r:id="rId2" imgW="8457714" imgH="291095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8202612" cy="282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1158434"/>
              </p:ext>
            </p:extLst>
          </p:nvPr>
        </p:nvGraphicFramePr>
        <p:xfrm>
          <a:off x="538163" y="2218531"/>
          <a:ext cx="7894637" cy="282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8163" y="2218531"/>
                        <a:ext cx="7894637" cy="2824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093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9591899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7430681"/>
              </p:ext>
            </p:extLst>
          </p:nvPr>
        </p:nvGraphicFramePr>
        <p:xfrm>
          <a:off x="556745" y="3238873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3187150" progId="Word.Document.12">
                  <p:embed/>
                </p:oleObj>
              </mc:Choice>
              <mc:Fallback>
                <p:oleObj name="Document" r:id="rId4" imgW="8129635" imgH="3187150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6745" y="3238873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07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1312621"/>
              </p:ext>
            </p:extLst>
          </p:nvPr>
        </p:nvGraphicFramePr>
        <p:xfrm>
          <a:off x="538163" y="806450"/>
          <a:ext cx="7893050" cy="282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282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186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0802222"/>
              </p:ext>
            </p:extLst>
          </p:nvPr>
        </p:nvGraphicFramePr>
        <p:xfrm>
          <a:off x="538163" y="806450"/>
          <a:ext cx="7893050" cy="330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421287" progId="Word.Document.12">
                  <p:embed/>
                </p:oleObj>
              </mc:Choice>
              <mc:Fallback>
                <p:oleObj name="Document" r:id="rId2" imgW="8129635" imgH="342128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3308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018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5.2.2  </a:t>
            </a:r>
            <a:r>
              <a:rPr lang="zh-CN" altLang="en-US" sz="4200" b="1">
                <a:solidFill>
                  <a:srgbClr val="319095"/>
                </a:solidFill>
              </a:rPr>
              <a:t>一维插值应用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3763442"/>
              </p:ext>
            </p:extLst>
          </p:nvPr>
        </p:nvGraphicFramePr>
        <p:xfrm>
          <a:off x="390525" y="1317625"/>
          <a:ext cx="8283575" cy="356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686936" progId="Word.Document.12">
                  <p:embed/>
                </p:oleObj>
              </mc:Choice>
              <mc:Fallback>
                <p:oleObj name="Document" r:id="rId3" imgW="8548607" imgH="368693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0525" y="1317625"/>
                        <a:ext cx="8283575" cy="3563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2158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8066719"/>
              </p:ext>
            </p:extLst>
          </p:nvPr>
        </p:nvGraphicFramePr>
        <p:xfrm>
          <a:off x="538163" y="806450"/>
          <a:ext cx="7893050" cy="445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591614" progId="Word.Document.12">
                  <p:embed/>
                </p:oleObj>
              </mc:Choice>
              <mc:Fallback>
                <p:oleObj name="Document" r:id="rId2" imgW="8129635" imgH="459161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445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377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761065" y="607964"/>
            <a:ext cx="740753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b="1"/>
              <a:t>解</a:t>
            </a:r>
            <a:r>
              <a:rPr lang="en-US" altLang="zh-CN" sz="2000" b="1"/>
              <a:t>  </a:t>
            </a:r>
            <a:r>
              <a:rPr lang="zh-CN" altLang="zh-CN" sz="2000" b="1"/>
              <a:t>编写以下程序：</a:t>
            </a:r>
            <a:endParaRPr lang="zh-CN" altLang="zh-CN" sz="2000"/>
          </a:p>
          <a:p>
            <a:r>
              <a:rPr lang="en-US" altLang="zh-CN" sz="2000" b="1"/>
              <a:t>clc, clear, close all</a:t>
            </a:r>
            <a:endParaRPr lang="zh-CN" altLang="zh-CN" sz="2000"/>
          </a:p>
          <a:p>
            <a:r>
              <a:rPr lang="en-US" altLang="zh-CN" sz="2000" b="1"/>
              <a:t>x0=[0   3   5   7   9   11   12   13   14  15];</a:t>
            </a:r>
            <a:endParaRPr lang="zh-CN" altLang="zh-CN" sz="2000"/>
          </a:p>
          <a:p>
            <a:r>
              <a:rPr lang="en-US" altLang="zh-CN" sz="2000" b="1"/>
              <a:t>y0=[0  1.2  1.7  2.0  2.1  2.0  1.8  1.2   1.0  1.6];</a:t>
            </a:r>
            <a:endParaRPr lang="zh-CN" altLang="zh-CN" sz="2000"/>
          </a:p>
          <a:p>
            <a:r>
              <a:rPr lang="en-US" altLang="zh-CN" sz="2000" b="1"/>
              <a:t>x=0:0.1:15; y1=lagrange(x0,y0,x);  %</a:t>
            </a:r>
            <a:r>
              <a:rPr lang="zh-CN" altLang="zh-CN" sz="2000" b="1"/>
              <a:t>拉格朗日插值</a:t>
            </a:r>
            <a:endParaRPr lang="zh-CN" altLang="zh-CN" sz="2000"/>
          </a:p>
          <a:p>
            <a:r>
              <a:rPr lang="en-US" altLang="zh-CN" sz="2000" b="1"/>
              <a:t>y2=interp1(x0,y0,x);  %</a:t>
            </a:r>
            <a:r>
              <a:rPr lang="zh-CN" altLang="zh-CN" sz="2000" b="1"/>
              <a:t>分段线性插值</a:t>
            </a:r>
            <a:endParaRPr lang="zh-CN" altLang="zh-CN" sz="2000"/>
          </a:p>
          <a:p>
            <a:r>
              <a:rPr lang="en-US" altLang="zh-CN" sz="2000" b="1"/>
              <a:t>y3=interp1(x0,y0,x,'spline');  %</a:t>
            </a:r>
            <a:r>
              <a:rPr lang="zh-CN" altLang="zh-CN" sz="2000" b="1"/>
              <a:t>三次样条插值</a:t>
            </a:r>
            <a:endParaRPr lang="zh-CN" altLang="zh-CN" sz="2000"/>
          </a:p>
          <a:p>
            <a:r>
              <a:rPr lang="en-US" altLang="zh-CN" sz="2000" b="1"/>
              <a:t>pp4=csape(x0,y0); y4=fnval(pp4,x); %</a:t>
            </a:r>
            <a:r>
              <a:rPr lang="zh-CN" altLang="zh-CN" sz="2000" b="1"/>
              <a:t>三次样条插值</a:t>
            </a:r>
            <a:endParaRPr lang="zh-CN" altLang="zh-CN" sz="2000"/>
          </a:p>
          <a:p>
            <a:r>
              <a:rPr lang="en-US" altLang="zh-CN" sz="2000" b="1"/>
              <a:t>yx5=griddedInterpolant(x0,y0,'spline') %</a:t>
            </a:r>
            <a:r>
              <a:rPr lang="zh-CN" altLang="zh-CN" sz="2000" b="1"/>
              <a:t>三次样条插值 </a:t>
            </a:r>
            <a:endParaRPr lang="zh-CN" altLang="zh-CN" sz="2000"/>
          </a:p>
          <a:p>
            <a:r>
              <a:rPr lang="en-US" altLang="zh-CN" sz="2000" b="1"/>
              <a:t>y5=yx5(x); [y1',y2',y3',y4',y5']  %</a:t>
            </a:r>
            <a:r>
              <a:rPr lang="zh-CN" altLang="zh-CN" sz="2000" b="1"/>
              <a:t>五种插值函数比较</a:t>
            </a:r>
            <a:endParaRPr lang="zh-CN" altLang="zh-CN" sz="2000"/>
          </a:p>
          <a:p>
            <a:r>
              <a:rPr lang="en-US" altLang="zh-CN" sz="2000" b="1"/>
              <a:t>subplot(1,3,1), plot(x,y1), title('</a:t>
            </a:r>
            <a:r>
              <a:rPr lang="zh-CN" altLang="zh-CN" sz="2000" b="1"/>
              <a:t>朗格朗日插值</a:t>
            </a:r>
            <a:r>
              <a:rPr lang="en-US" altLang="zh-CN" sz="2000" b="1"/>
              <a:t>')</a:t>
            </a:r>
            <a:endParaRPr lang="zh-CN" altLang="zh-CN" sz="2000"/>
          </a:p>
          <a:p>
            <a:r>
              <a:rPr lang="en-US" altLang="zh-CN" sz="2000" b="1"/>
              <a:t>subplot(1,3,2), plot(x,y2), title('</a:t>
            </a:r>
            <a:r>
              <a:rPr lang="zh-CN" altLang="zh-CN" sz="2000" b="1"/>
              <a:t>分段线性插值</a:t>
            </a:r>
            <a:r>
              <a:rPr lang="en-US" altLang="zh-CN" sz="2000" b="1"/>
              <a:t>')</a:t>
            </a:r>
            <a:endParaRPr lang="zh-CN" altLang="zh-CN" sz="2000"/>
          </a:p>
          <a:p>
            <a:r>
              <a:rPr lang="en-US" altLang="zh-CN" sz="2000" b="1"/>
              <a:t>subplot(1,3,3), plot(x,y3), title('</a:t>
            </a:r>
            <a:r>
              <a:rPr lang="zh-CN" altLang="zh-CN" sz="2000" b="1"/>
              <a:t>三次样条插值</a:t>
            </a:r>
            <a:r>
              <a:rPr lang="en-US" altLang="zh-CN" sz="2000" b="1"/>
              <a:t>')</a:t>
            </a:r>
            <a:endParaRPr lang="zh-CN" altLang="zh-CN" sz="2000"/>
          </a:p>
          <a:p>
            <a:r>
              <a:rPr lang="en-US" altLang="zh-CN" sz="2000" b="1"/>
              <a:t>dx=diff(x); dy=diff(y3);</a:t>
            </a:r>
            <a:endParaRPr lang="zh-CN" altLang="zh-CN" sz="2000"/>
          </a:p>
          <a:p>
            <a:r>
              <a:rPr lang="en-US" altLang="zh-CN" sz="2000" b="1"/>
              <a:t>dy_dx=dy./dx; dy_dx0=dy_dx(1)</a:t>
            </a:r>
            <a:endParaRPr lang="zh-CN" altLang="zh-CN" sz="2000"/>
          </a:p>
          <a:p>
            <a:r>
              <a:rPr lang="en-US" altLang="zh-CN" sz="2000" b="1"/>
              <a:t>ytemp=y3(131:151); ymin=min(ytemp);</a:t>
            </a:r>
            <a:endParaRPr lang="zh-CN" altLang="zh-CN" sz="2000"/>
          </a:p>
          <a:p>
            <a:r>
              <a:rPr lang="en-US" altLang="zh-CN" sz="2000" b="1"/>
              <a:t>index=find(y3==ymin); </a:t>
            </a:r>
            <a:endParaRPr lang="zh-CN" altLang="zh-CN" sz="2000"/>
          </a:p>
          <a:p>
            <a:r>
              <a:rPr lang="en-US" altLang="zh-CN" sz="2000" b="1"/>
              <a:t>xmin=x(index); [xmin,ymin]</a:t>
            </a:r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45596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8464669"/>
              </p:ext>
            </p:extLst>
          </p:nvPr>
        </p:nvGraphicFramePr>
        <p:xfrm>
          <a:off x="538163" y="806450"/>
          <a:ext cx="8121650" cy="364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376714" imgH="3756760" progId="Word.Document.12">
                  <p:embed/>
                </p:oleObj>
              </mc:Choice>
              <mc:Fallback>
                <p:oleObj name="Document" r:id="rId2" imgW="8376714" imgH="375676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8121650" cy="364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577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3895281"/>
              </p:ext>
            </p:extLst>
          </p:nvPr>
        </p:nvGraphicFramePr>
        <p:xfrm>
          <a:off x="538163" y="806450"/>
          <a:ext cx="7893050" cy="575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947089" progId="Word.Document.12">
                  <p:embed/>
                </p:oleObj>
              </mc:Choice>
              <mc:Fallback>
                <p:oleObj name="Document" r:id="rId2" imgW="8129635" imgH="594708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575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652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4396642"/>
              </p:ext>
            </p:extLst>
          </p:nvPr>
        </p:nvGraphicFramePr>
        <p:xfrm>
          <a:off x="511659" y="528223"/>
          <a:ext cx="7893050" cy="328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88868" progId="Word.Document.12">
                  <p:embed/>
                </p:oleObj>
              </mc:Choice>
              <mc:Fallback>
                <p:oleObj name="Document" r:id="rId2" imgW="8129635" imgH="338886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1659" y="528223"/>
                        <a:ext cx="7893050" cy="3281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9730505"/>
              </p:ext>
            </p:extLst>
          </p:nvPr>
        </p:nvGraphicFramePr>
        <p:xfrm>
          <a:off x="747713" y="3629025"/>
          <a:ext cx="8891587" cy="274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9440115" imgH="2916809" progId="Word.Document.12">
                  <p:embed/>
                </p:oleObj>
              </mc:Choice>
              <mc:Fallback>
                <p:oleObj name="Document" r:id="rId4" imgW="9440115" imgH="291680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7713" y="3629025"/>
                        <a:ext cx="8891587" cy="2749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4C81581A-FA17-314C-6454-63DEDB972AC8}"/>
              </a:ext>
            </a:extLst>
          </p:cNvPr>
          <p:cNvSpPr txBox="1"/>
          <p:nvPr/>
        </p:nvSpPr>
        <p:spPr>
          <a:xfrm>
            <a:off x="818072" y="3300405"/>
            <a:ext cx="5880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063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221506" y="912763"/>
            <a:ext cx="870098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clc, clear, format long g</a:t>
            </a:r>
            <a:endParaRPr lang="zh-CN" altLang="zh-CN" sz="2800"/>
          </a:p>
          <a:p>
            <a:r>
              <a:rPr lang="en-US" altLang="zh-CN" sz="2800" b="1"/>
              <a:t>t0=0.15:0.01:0.18; v0=[3.5	1.5	2.5	2.8];</a:t>
            </a:r>
            <a:endParaRPr lang="zh-CN" altLang="zh-CN" sz="2800"/>
          </a:p>
          <a:p>
            <a:r>
              <a:rPr lang="en-US" altLang="zh-CN" sz="2800" b="1"/>
              <a:t>pp=csape(t0,v0)   %</a:t>
            </a:r>
            <a:r>
              <a:rPr lang="zh-CN" altLang="zh-CN" sz="2800" b="1"/>
              <a:t>默认的边界条件，</a:t>
            </a:r>
            <a:r>
              <a:rPr lang="en-US" altLang="zh-CN" sz="2800" b="1"/>
              <a:t>Lagrange</a:t>
            </a:r>
            <a:r>
              <a:rPr lang="zh-CN" altLang="zh-CN" sz="2800" b="1"/>
              <a:t>边界条件</a:t>
            </a:r>
            <a:endParaRPr lang="zh-CN" altLang="zh-CN" sz="2800"/>
          </a:p>
          <a:p>
            <a:r>
              <a:rPr lang="en-US" altLang="zh-CN" sz="2800" b="1"/>
              <a:t>xishu=pp.coefs   %</a:t>
            </a:r>
            <a:r>
              <a:rPr lang="zh-CN" altLang="zh-CN" sz="2800" b="1"/>
              <a:t>显示每个区间上三次多项式的系数</a:t>
            </a:r>
            <a:endParaRPr lang="zh-CN" altLang="zh-CN" sz="2800"/>
          </a:p>
          <a:p>
            <a:r>
              <a:rPr lang="en-US" altLang="zh-CN" sz="2800" b="1"/>
              <a:t>s1=integral(@(t)fnval(pp,t),0.15,0.18)  %</a:t>
            </a:r>
            <a:r>
              <a:rPr lang="zh-CN" altLang="zh-CN" sz="2800" b="1"/>
              <a:t>求积分</a:t>
            </a:r>
            <a:endParaRPr lang="zh-CN" altLang="zh-CN" sz="2800"/>
          </a:p>
          <a:p>
            <a:r>
              <a:rPr lang="en-US" altLang="zh-CN" sz="2800" b="1"/>
              <a:t>vt=griddedInterpolant(t0,v0,'spline')  %</a:t>
            </a:r>
            <a:r>
              <a:rPr lang="zh-CN" altLang="zh-CN" sz="2800" b="1"/>
              <a:t>求三次插值样条</a:t>
            </a:r>
            <a:endParaRPr lang="zh-CN" altLang="zh-CN" sz="2800"/>
          </a:p>
          <a:p>
            <a:r>
              <a:rPr lang="en-US" altLang="zh-CN" sz="2800" b="1"/>
              <a:t>s2=integral(@(t)vt(t),0.15,0.18)  %</a:t>
            </a:r>
            <a:r>
              <a:rPr lang="zh-CN" altLang="zh-CN" sz="2800" b="1"/>
              <a:t>求积分</a:t>
            </a:r>
            <a:endParaRPr lang="zh-CN" altLang="zh-CN" sz="2800"/>
          </a:p>
          <a:p>
            <a:r>
              <a:rPr lang="en-US" altLang="zh-CN" sz="2800" b="1"/>
              <a:t>format  %</a:t>
            </a:r>
            <a:r>
              <a:rPr lang="zh-CN" altLang="zh-CN" sz="2800" b="1"/>
              <a:t>恢复短小数的显示格式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113385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5860820"/>
              </p:ext>
            </p:extLst>
          </p:nvPr>
        </p:nvGraphicFramePr>
        <p:xfrm>
          <a:off x="538163" y="806450"/>
          <a:ext cx="7893050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24724" progId="Word.Document.12">
                  <p:embed/>
                </p:oleObj>
              </mc:Choice>
              <mc:Fallback>
                <p:oleObj name="Document" r:id="rId2" imgW="8129635" imgH="3824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415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2087095"/>
              </p:ext>
            </p:extLst>
          </p:nvPr>
        </p:nvGraphicFramePr>
        <p:xfrm>
          <a:off x="531813" y="804863"/>
          <a:ext cx="7861300" cy="319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92027" progId="Word.Document.12">
                  <p:embed/>
                </p:oleObj>
              </mc:Choice>
              <mc:Fallback>
                <p:oleObj name="Document" r:id="rId2" imgW="8129635" imgH="359202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9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449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2945580"/>
              </p:ext>
            </p:extLst>
          </p:nvPr>
        </p:nvGraphicFramePr>
        <p:xfrm>
          <a:off x="538163" y="806450"/>
          <a:ext cx="7893050" cy="398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14694" progId="Word.Document.12">
                  <p:embed/>
                </p:oleObj>
              </mc:Choice>
              <mc:Fallback>
                <p:oleObj name="Document" r:id="rId2" imgW="8129635" imgH="411469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398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451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2602103"/>
              </p:ext>
            </p:extLst>
          </p:nvPr>
        </p:nvGraphicFramePr>
        <p:xfrm>
          <a:off x="538163" y="806450"/>
          <a:ext cx="7893050" cy="282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282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1484346"/>
              </p:ext>
            </p:extLst>
          </p:nvPr>
        </p:nvGraphicFramePr>
        <p:xfrm>
          <a:off x="624681" y="2338941"/>
          <a:ext cx="7894637" cy="4087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4225999" progId="Word.Document.12">
                  <p:embed/>
                </p:oleObj>
              </mc:Choice>
              <mc:Fallback>
                <p:oleObj name="Document" r:id="rId4" imgW="8129635" imgH="422599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4681" y="2338941"/>
                        <a:ext cx="7894637" cy="4087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507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637420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0379985"/>
              </p:ext>
            </p:extLst>
          </p:nvPr>
        </p:nvGraphicFramePr>
        <p:xfrm>
          <a:off x="531813" y="3743670"/>
          <a:ext cx="7894637" cy="282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13" y="3743670"/>
                        <a:ext cx="7894637" cy="2824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204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1957126"/>
              </p:ext>
            </p:extLst>
          </p:nvPr>
        </p:nvGraphicFramePr>
        <p:xfrm>
          <a:off x="538163" y="806450"/>
          <a:ext cx="789305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06740" progId="Word.Document.12">
                  <p:embed/>
                </p:oleObj>
              </mc:Choice>
              <mc:Fallback>
                <p:oleObj name="Document" r:id="rId2" imgW="8129635" imgH="33067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320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800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221506" y="912763"/>
            <a:ext cx="870098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clc, clear, close all, a=load('data5_6.txt');</a:t>
            </a:r>
            <a:endParaRPr lang="zh-CN" altLang="zh-CN" sz="2400"/>
          </a:p>
          <a:p>
            <a:r>
              <a:rPr lang="en-US" altLang="zh-CN" sz="2400" b="1"/>
              <a:t>x0=a(1:3:end,:); x0=x0'; x0=x0(:); %</a:t>
            </a:r>
            <a:r>
              <a:rPr lang="zh-CN" altLang="zh-CN" sz="2400" b="1"/>
              <a:t>提取点的横坐标</a:t>
            </a:r>
            <a:endParaRPr lang="zh-CN" altLang="zh-CN" sz="2400"/>
          </a:p>
          <a:p>
            <a:r>
              <a:rPr lang="en-US" altLang="zh-CN" sz="2400" b="1"/>
              <a:t>y1=a(2:3:end,:); y1=y1'; y1=y1(:); %</a:t>
            </a:r>
            <a:r>
              <a:rPr lang="zh-CN" altLang="zh-CN" sz="2400" b="1"/>
              <a:t>提出下边界的纵坐标</a:t>
            </a:r>
            <a:endParaRPr lang="zh-CN" altLang="zh-CN" sz="2400"/>
          </a:p>
          <a:p>
            <a:r>
              <a:rPr lang="en-US" altLang="zh-CN" sz="2400" b="1"/>
              <a:t>y2=a(3:3:end,:); y2=y2'; y2=y2(:); %</a:t>
            </a:r>
            <a:r>
              <a:rPr lang="zh-CN" altLang="zh-CN" sz="2400" b="1"/>
              <a:t>提出上边界的纵坐标</a:t>
            </a:r>
            <a:endParaRPr lang="zh-CN" altLang="zh-CN" sz="2400"/>
          </a:p>
          <a:p>
            <a:r>
              <a:rPr lang="en-US" altLang="zh-CN" sz="2400" b="1"/>
              <a:t>plot(x0,y1,'*-'), hold on, plot(x0,y2,'.-')</a:t>
            </a:r>
            <a:endParaRPr lang="zh-CN" altLang="zh-CN" sz="2400"/>
          </a:p>
          <a:p>
            <a:r>
              <a:rPr lang="en-US" altLang="zh-CN" sz="2400" b="1"/>
              <a:t>pp1=csape(x0,y1); pp2=csape(x0,y2); %</a:t>
            </a:r>
            <a:r>
              <a:rPr lang="zh-CN" altLang="zh-CN" sz="2400" b="1"/>
              <a:t>计算三次样条插值函数</a:t>
            </a:r>
            <a:endParaRPr lang="zh-CN" altLang="zh-CN" sz="2400"/>
          </a:p>
          <a:p>
            <a:r>
              <a:rPr lang="en-US" altLang="zh-CN" sz="2400" b="1"/>
              <a:t>dp1=fnder(pp1); dp2=fnder(pp2); %</a:t>
            </a:r>
            <a:r>
              <a:rPr lang="zh-CN" altLang="zh-CN" sz="2400" b="1"/>
              <a:t>求三次样条插值函数的导数</a:t>
            </a:r>
            <a:endParaRPr lang="zh-CN" altLang="zh-CN" sz="2400"/>
          </a:p>
          <a:p>
            <a:r>
              <a:rPr lang="en-US" altLang="zh-CN" sz="2400" b="1"/>
              <a:t>L1=integral(@(x)sqrt(1+fnval(dp1,x).^2)+...</a:t>
            </a:r>
            <a:endParaRPr lang="zh-CN" altLang="zh-CN" sz="2400"/>
          </a:p>
          <a:p>
            <a:r>
              <a:rPr lang="en-US" altLang="zh-CN" sz="2400" b="1"/>
              <a:t>    sqrt(1+fnval(dp2,x).^2),x0(1),x0(end))  %</a:t>
            </a:r>
            <a:r>
              <a:rPr lang="zh-CN" altLang="zh-CN" sz="2400" b="1"/>
              <a:t>计算地图上的弧长</a:t>
            </a:r>
            <a:endParaRPr lang="zh-CN" altLang="zh-CN" sz="2400"/>
          </a:p>
          <a:p>
            <a:r>
              <a:rPr lang="en-US" altLang="zh-CN" sz="2400" b="1"/>
              <a:t>L2=L1/18*40  %</a:t>
            </a:r>
            <a:r>
              <a:rPr lang="zh-CN" altLang="zh-CN" sz="2400" b="1"/>
              <a:t>换算成边界的实际长度</a:t>
            </a:r>
            <a:endParaRPr lang="zh-CN" altLang="zh-CN" sz="2400"/>
          </a:p>
          <a:p>
            <a:r>
              <a:rPr lang="en-US" altLang="zh-CN" sz="2400" b="1"/>
              <a:t>S1=integral(@(x)fnval(pp2,x)-fnval(pp1,x),x0(1),x0(end))  %</a:t>
            </a:r>
            <a:r>
              <a:rPr lang="zh-CN" altLang="zh-CN" sz="2400" b="1"/>
              <a:t>计算地图上面积</a:t>
            </a:r>
            <a:endParaRPr lang="zh-CN" altLang="zh-CN" sz="2400"/>
          </a:p>
          <a:p>
            <a:r>
              <a:rPr lang="en-US" altLang="zh-CN" sz="2400" b="1"/>
              <a:t>S2=S1/18^2*1600  %</a:t>
            </a:r>
            <a:r>
              <a:rPr lang="zh-CN" altLang="zh-CN" sz="2400" b="1"/>
              <a:t>换算成实际面积</a:t>
            </a:r>
            <a:endParaRPr lang="zh-CN" altLang="zh-CN" sz="2400"/>
          </a:p>
          <a:p>
            <a:r>
              <a:rPr lang="en-US" altLang="zh-CN" sz="2400" b="1"/>
              <a:t>delta=(S2-41288)/41288  %</a:t>
            </a:r>
            <a:r>
              <a:rPr lang="zh-CN" altLang="zh-CN" sz="2400" b="1"/>
              <a:t>计算与精确值的相对误差</a:t>
            </a:r>
            <a:endParaRPr lang="zh-CN" altLang="zh-CN" sz="2400"/>
          </a:p>
        </p:txBody>
      </p:sp>
    </p:spTree>
    <p:extLst>
      <p:ext uri="{BB962C8B-B14F-4D97-AF65-F5344CB8AC3E}">
        <p14:creationId xmlns:p14="http://schemas.microsoft.com/office/powerpoint/2010/main" val="149235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0263940"/>
              </p:ext>
            </p:extLst>
          </p:nvPr>
        </p:nvGraphicFramePr>
        <p:xfrm>
          <a:off x="538163" y="806450"/>
          <a:ext cx="7893050" cy="282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806450"/>
                        <a:ext cx="7893050" cy="282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651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221506" y="912763"/>
            <a:ext cx="870098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/>
              <a:t>clc, clear, a=load('data5_6.txt');</a:t>
            </a:r>
            <a:endParaRPr lang="zh-CN" altLang="zh-CN" sz="2600"/>
          </a:p>
          <a:p>
            <a:r>
              <a:rPr lang="en-US" altLang="zh-CN" sz="2600" b="1"/>
              <a:t>x0=a(1:3:end,:); x0=x0'; x0=x0(:); %</a:t>
            </a:r>
            <a:r>
              <a:rPr lang="zh-CN" altLang="zh-CN" sz="2600" b="1"/>
              <a:t>提取点的横坐标</a:t>
            </a:r>
            <a:endParaRPr lang="zh-CN" altLang="zh-CN" sz="2600"/>
          </a:p>
          <a:p>
            <a:r>
              <a:rPr lang="en-US" altLang="zh-CN" sz="2600" b="1"/>
              <a:t>y1=a(2:3:end,:); y1=y1'; y1=y1(:); %</a:t>
            </a:r>
            <a:r>
              <a:rPr lang="zh-CN" altLang="zh-CN" sz="2600" b="1"/>
              <a:t>提出下边界的纵坐标</a:t>
            </a:r>
            <a:endParaRPr lang="zh-CN" altLang="zh-CN" sz="2600"/>
          </a:p>
          <a:p>
            <a:r>
              <a:rPr lang="en-US" altLang="zh-CN" sz="2600" b="1"/>
              <a:t>y2=a(3:3:end,:); y2=y2'; y2=y2(:);</a:t>
            </a:r>
            <a:endParaRPr lang="zh-CN" altLang="zh-CN" sz="2600"/>
          </a:p>
          <a:p>
            <a:r>
              <a:rPr lang="en-US" altLang="zh-CN" sz="2600" b="1"/>
              <a:t>L1=trapz(x0,sqrt(1+gradient(y1,x0).^2)); %</a:t>
            </a:r>
            <a:r>
              <a:rPr lang="zh-CN" altLang="zh-CN" sz="2600" b="1"/>
              <a:t>计算下边界的长度</a:t>
            </a:r>
            <a:endParaRPr lang="zh-CN" altLang="zh-CN" sz="2600"/>
          </a:p>
          <a:p>
            <a:r>
              <a:rPr lang="en-US" altLang="zh-CN" sz="2600" b="1"/>
              <a:t>L2=trapz(x0,sqrt(1+gradient(y2,x0).^2)); %</a:t>
            </a:r>
            <a:r>
              <a:rPr lang="zh-CN" altLang="zh-CN" sz="2600" b="1"/>
              <a:t>计算上边界的长度</a:t>
            </a:r>
            <a:endParaRPr lang="zh-CN" altLang="zh-CN" sz="2600"/>
          </a:p>
          <a:p>
            <a:r>
              <a:rPr lang="en-US" altLang="zh-CN" sz="2600" b="1"/>
              <a:t>L=L1+L2; %</a:t>
            </a:r>
            <a:r>
              <a:rPr lang="zh-CN" altLang="zh-CN" sz="2600" b="1"/>
              <a:t>计算地图上边界的长度</a:t>
            </a:r>
            <a:endParaRPr lang="zh-CN" altLang="zh-CN" sz="2600"/>
          </a:p>
          <a:p>
            <a:r>
              <a:rPr lang="en-US" altLang="zh-CN" sz="2600" b="1"/>
              <a:t>LL=L/18*40 %</a:t>
            </a:r>
            <a:r>
              <a:rPr lang="zh-CN" altLang="zh-CN" sz="2600" b="1"/>
              <a:t>计算实际的边界长度</a:t>
            </a:r>
            <a:endParaRPr lang="zh-CN" altLang="zh-CN" sz="2600"/>
          </a:p>
          <a:p>
            <a:r>
              <a:rPr lang="en-US" altLang="zh-CN" sz="2600" b="1"/>
              <a:t>S=trapz(x0,y2-y1); %</a:t>
            </a:r>
            <a:r>
              <a:rPr lang="zh-CN" altLang="zh-CN" sz="2600" b="1"/>
              <a:t>计算地图上的近似面积</a:t>
            </a:r>
            <a:endParaRPr lang="zh-CN" altLang="zh-CN" sz="2600"/>
          </a:p>
          <a:p>
            <a:r>
              <a:rPr lang="en-US" altLang="zh-CN" sz="2600" b="1"/>
              <a:t>SS=S/18^2*1600  %</a:t>
            </a:r>
            <a:r>
              <a:rPr lang="zh-CN" altLang="zh-CN" sz="2600" b="1"/>
              <a:t>换算成实际近似面积</a:t>
            </a:r>
            <a:endParaRPr lang="zh-CN" altLang="zh-CN" sz="2600"/>
          </a:p>
        </p:txBody>
      </p:sp>
    </p:spTree>
    <p:extLst>
      <p:ext uri="{BB962C8B-B14F-4D97-AF65-F5344CB8AC3E}">
        <p14:creationId xmlns:p14="http://schemas.microsoft.com/office/powerpoint/2010/main" val="3083338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9918628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8019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利用待定系数法确定插值多项式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45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3347</TotalTime>
  <Words>1219</Words>
  <Application>Microsoft Office PowerPoint</Application>
  <PresentationFormat>全屏显示(4:3)</PresentationFormat>
  <Paragraphs>124</Paragraphs>
  <Slides>86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86</vt:i4>
      </vt:variant>
    </vt:vector>
  </HeadingPairs>
  <TitlesOfParts>
    <vt:vector size="100" baseType="lpstr">
      <vt:lpstr>等线</vt:lpstr>
      <vt:lpstr>华文新魏</vt:lpstr>
      <vt:lpstr>隶书</vt:lpstr>
      <vt:lpstr>微软雅黑</vt:lpstr>
      <vt:lpstr>Arial</vt:lpstr>
      <vt:lpstr>Blackadder ITC</vt:lpstr>
      <vt:lpstr>Calibri</vt:lpstr>
      <vt:lpstr>Calibri Light</vt:lpstr>
      <vt:lpstr>Eras Bold ITC</vt:lpstr>
      <vt:lpstr>Impact</vt:lpstr>
      <vt:lpstr>Times New Roman</vt:lpstr>
      <vt:lpstr>2_Office 主题​​</vt:lpstr>
      <vt:lpstr>Document</vt:lpstr>
      <vt:lpstr>Microsoft Word 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常数项级数</dc:title>
  <dc:creator>Happy</dc:creator>
  <cp:lastModifiedBy>孤莱 端木</cp:lastModifiedBy>
  <cp:revision>179</cp:revision>
  <dcterms:created xsi:type="dcterms:W3CDTF">2020-06-24T23:10:14Z</dcterms:created>
  <dcterms:modified xsi:type="dcterms:W3CDTF">2023-08-20T02:52:01Z</dcterms:modified>
</cp:coreProperties>
</file>